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5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</p:sldIdLst>
  <p:sldSz cx="18288000" cy="10287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8" roundtripDataSignature="AMtx7mhRvbJWY1gyOAshK0YfJUKAz9Vn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60" y="2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customschemas.google.com/relationships/presentationmetadata" Target="metadata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305f08e512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3305f08e512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305f08e512_3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3305f08e512_3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2fbc974adf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g32fbc974ad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305f08e5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g3305f08e5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305f08e512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g3305f08e512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305f08e512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g3305f08e512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305f08e512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g3305f08e512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305f08e512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g3305f08e512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305f08e512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g3305f08e512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305f08e51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g3305f08e51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305f08e51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g3305f08e51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2fbc974adf_1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g32fbc974adf_1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2fbc974adf_1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g32fbc974adf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2fbc974adf_1_5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g32fbc974adf_1_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32fbc974adf_1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g32fbc974adf_1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2fbc974adf_1_7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g32fbc974adf_1_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2fbc974adf_1_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g32fbc974adf_1_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32fbc974adf_1_9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g32fbc974adf_1_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2fbc974adf_1_1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g32fbc974adf_1_1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2fbc974adf_1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g32fbc974adf_1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2fbc974adf_2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32fbc974adf_2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32fbc974adf_1_1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g32fbc974adf_1_1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32fbc974adf_1_1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g32fbc974adf_1_1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32fbc974adf_1_1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g32fbc974adf_1_1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2fbc974ad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g32fbc974ad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3305f08e512_2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g3305f08e512_2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3305f08e512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g3305f08e512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3305f08e512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g3305f08e512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3305f08e512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g3305f08e512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305f08e51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3305f08e51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3305f08e512_2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g3305f08e512_2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305f08e512_2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g3305f08e512_2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3305f08e512_2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g3305f08e512_2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3305f08e512_4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g3305f08e512_4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3305f08e512_2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g3305f08e512_2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3305f08e512_4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g3305f08e512_4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32fbc974ad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g32fbc974ad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32fbc974adf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" name="Google Shape;1163;g32fbc974adf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3305f08e512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g3305f08e512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305f08e512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305f08e512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3305f08e512_6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7" name="Google Shape;1207;g3305f08e512_6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3305f08e512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g3305f08e512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305f08e512_3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3305f08e512_3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305f08e512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3305f08e512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305f08e512_3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3305f08e512_3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305f08e512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3305f08e512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2fbc974adf_1_55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g32fbc974adf_1_55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g32fbc974adf_1_55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2fbc974adf_1_56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g32fbc974adf_1_56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g32fbc974adf_1_56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g32fbc974adf_1_5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g32fbc974adf_1_56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2fbc974adf_1_56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g32fbc974adf_1_56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g32fbc974adf_1_5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g32fbc974adf_1_56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g32fbc974adf_1_56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2fbc974adf_1_57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g32fbc974adf_1_57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g32fbc974adf_1_57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g32fbc974adf_1_57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g32fbc974adf_1_57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2fbc974adf_1_58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g32fbc974adf_1_58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1" name="Google Shape;111;g32fbc974adf_1_581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2" name="Google Shape;112;g32fbc974adf_1_5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g32fbc974adf_1_58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g32fbc974adf_1_58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2fbc974adf_1_58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g32fbc974adf_1_58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g32fbc974adf_1_58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19" name="Google Shape;119;g32fbc974adf_1_58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g32fbc974adf_1_58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21" name="Google Shape;121;g32fbc974adf_1_58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g32fbc974adf_1_58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g32fbc974adf_1_58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2fbc974adf_1_59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32fbc974adf_1_59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32fbc974adf_1_59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g32fbc974adf_1_59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2fbc974adf_1_60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g32fbc974adf_1_60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2" name="Google Shape;132;g32fbc974adf_1_60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33" name="Google Shape;133;g32fbc974adf_1_60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g32fbc974adf_1_60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g32fbc974adf_1_60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2fbc974adf_1_60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g32fbc974adf_1_60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g32fbc974adf_1_60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40" name="Google Shape;140;g32fbc974adf_1_60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g32fbc974adf_1_60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g32fbc974adf_1_60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2fbc974adf_1_6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g32fbc974adf_1_616"/>
          <p:cNvSpPr txBox="1">
            <a:spLocks noGrp="1"/>
          </p:cNvSpPr>
          <p:nvPr>
            <p:ph type="body" idx="1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g32fbc974adf_1_6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g32fbc974adf_1_6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32fbc974adf_1_6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2fbc974adf_1_622"/>
          <p:cNvSpPr txBox="1">
            <a:spLocks noGrp="1"/>
          </p:cNvSpPr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g32fbc974adf_1_622"/>
          <p:cNvSpPr txBox="1">
            <a:spLocks noGrp="1"/>
          </p:cNvSpPr>
          <p:nvPr>
            <p:ph type="body" idx="1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g32fbc974adf_1_6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32fbc974adf_1_6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32fbc974adf_1_6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2fbc974adf_1_55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g32fbc974adf_1_55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g32fbc974adf_1_55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g32fbc974adf_1_55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g32fbc974adf_1_5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image" Target="../media/image30.png"/><Relationship Id="rId4" Type="http://schemas.openxmlformats.org/officeDocument/2006/relationships/image" Target="../media/image1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38.png"/><Relationship Id="rId5" Type="http://schemas.openxmlformats.org/officeDocument/2006/relationships/image" Target="../media/image10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2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48.png"/><Relationship Id="rId5" Type="http://schemas.openxmlformats.org/officeDocument/2006/relationships/image" Target="../media/image10.png"/><Relationship Id="rId15" Type="http://schemas.openxmlformats.org/officeDocument/2006/relationships/image" Target="../media/image6.png"/><Relationship Id="rId10" Type="http://schemas.openxmlformats.org/officeDocument/2006/relationships/image" Target="../media/image47.png"/><Relationship Id="rId4" Type="http://schemas.openxmlformats.org/officeDocument/2006/relationships/image" Target="../media/image2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54.png"/><Relationship Id="rId4" Type="http://schemas.openxmlformats.org/officeDocument/2006/relationships/image" Target="../media/image2.png"/><Relationship Id="rId9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7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65.png"/><Relationship Id="rId5" Type="http://schemas.openxmlformats.org/officeDocument/2006/relationships/image" Target="../media/image6.png"/><Relationship Id="rId15" Type="http://schemas.openxmlformats.org/officeDocument/2006/relationships/image" Target="../media/image69.png"/><Relationship Id="rId10" Type="http://schemas.openxmlformats.org/officeDocument/2006/relationships/image" Target="../media/image26.png"/><Relationship Id="rId4" Type="http://schemas.openxmlformats.org/officeDocument/2006/relationships/image" Target="../media/image2.png"/><Relationship Id="rId9" Type="http://schemas.openxmlformats.org/officeDocument/2006/relationships/image" Target="../media/image64.png"/><Relationship Id="rId1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75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73.png"/><Relationship Id="rId5" Type="http://schemas.openxmlformats.org/officeDocument/2006/relationships/image" Target="../media/image6.png"/><Relationship Id="rId10" Type="http://schemas.openxmlformats.org/officeDocument/2006/relationships/image" Target="../media/image72.png"/><Relationship Id="rId4" Type="http://schemas.openxmlformats.org/officeDocument/2006/relationships/image" Target="../media/image2.png"/><Relationship Id="rId9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78.png"/><Relationship Id="rId5" Type="http://schemas.openxmlformats.org/officeDocument/2006/relationships/image" Target="../media/image6.png"/><Relationship Id="rId10" Type="http://schemas.openxmlformats.org/officeDocument/2006/relationships/image" Target="../media/image77.png"/><Relationship Id="rId4" Type="http://schemas.openxmlformats.org/officeDocument/2006/relationships/image" Target="../media/image2.png"/><Relationship Id="rId9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79.png"/><Relationship Id="rId5" Type="http://schemas.openxmlformats.org/officeDocument/2006/relationships/image" Target="../media/image6.png"/><Relationship Id="rId10" Type="http://schemas.openxmlformats.org/officeDocument/2006/relationships/image" Target="../media/image77.png"/><Relationship Id="rId4" Type="http://schemas.openxmlformats.org/officeDocument/2006/relationships/image" Target="../media/image2.png"/><Relationship Id="rId9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80.png"/><Relationship Id="rId5" Type="http://schemas.openxmlformats.org/officeDocument/2006/relationships/image" Target="../media/image6.png"/><Relationship Id="rId10" Type="http://schemas.openxmlformats.org/officeDocument/2006/relationships/image" Target="../media/image77.png"/><Relationship Id="rId4" Type="http://schemas.openxmlformats.org/officeDocument/2006/relationships/image" Target="../media/image2.png"/><Relationship Id="rId9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81.png"/><Relationship Id="rId5" Type="http://schemas.openxmlformats.org/officeDocument/2006/relationships/image" Target="../media/image6.png"/><Relationship Id="rId10" Type="http://schemas.openxmlformats.org/officeDocument/2006/relationships/image" Target="../media/image77.png"/><Relationship Id="rId4" Type="http://schemas.openxmlformats.org/officeDocument/2006/relationships/image" Target="../media/image2.png"/><Relationship Id="rId9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82.png"/><Relationship Id="rId5" Type="http://schemas.openxmlformats.org/officeDocument/2006/relationships/image" Target="../media/image6.png"/><Relationship Id="rId10" Type="http://schemas.openxmlformats.org/officeDocument/2006/relationships/image" Target="../media/image77.png"/><Relationship Id="rId4" Type="http://schemas.openxmlformats.org/officeDocument/2006/relationships/image" Target="../media/image2.png"/><Relationship Id="rId9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83.png"/><Relationship Id="rId5" Type="http://schemas.openxmlformats.org/officeDocument/2006/relationships/image" Target="../media/image6.png"/><Relationship Id="rId10" Type="http://schemas.openxmlformats.org/officeDocument/2006/relationships/image" Target="../media/image77.png"/><Relationship Id="rId4" Type="http://schemas.openxmlformats.org/officeDocument/2006/relationships/image" Target="../media/image2.png"/><Relationship Id="rId9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84.png"/><Relationship Id="rId5" Type="http://schemas.openxmlformats.org/officeDocument/2006/relationships/image" Target="../media/image6.png"/><Relationship Id="rId10" Type="http://schemas.openxmlformats.org/officeDocument/2006/relationships/image" Target="../media/image77.png"/><Relationship Id="rId4" Type="http://schemas.openxmlformats.org/officeDocument/2006/relationships/image" Target="../media/image2.png"/><Relationship Id="rId9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85.png"/><Relationship Id="rId5" Type="http://schemas.openxmlformats.org/officeDocument/2006/relationships/image" Target="../media/image6.png"/><Relationship Id="rId10" Type="http://schemas.openxmlformats.org/officeDocument/2006/relationships/image" Target="../media/image77.png"/><Relationship Id="rId4" Type="http://schemas.openxmlformats.org/officeDocument/2006/relationships/image" Target="../media/image2.png"/><Relationship Id="rId9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87.png"/><Relationship Id="rId4" Type="http://schemas.openxmlformats.org/officeDocument/2006/relationships/image" Target="../media/image2.png"/><Relationship Id="rId9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8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90.png"/><Relationship Id="rId4" Type="http://schemas.openxmlformats.org/officeDocument/2006/relationships/image" Target="../media/image2.png"/><Relationship Id="rId9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91.png"/><Relationship Id="rId4" Type="http://schemas.openxmlformats.org/officeDocument/2006/relationships/image" Target="../media/image2.png"/><Relationship Id="rId9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92.png"/><Relationship Id="rId4" Type="http://schemas.openxmlformats.org/officeDocument/2006/relationships/image" Target="../media/image2.png"/><Relationship Id="rId9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93.png"/><Relationship Id="rId4" Type="http://schemas.openxmlformats.org/officeDocument/2006/relationships/image" Target="../media/image2.png"/><Relationship Id="rId9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96.png"/><Relationship Id="rId4" Type="http://schemas.openxmlformats.org/officeDocument/2006/relationships/image" Target="../media/image2.png"/><Relationship Id="rId9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89.png"/><Relationship Id="rId4" Type="http://schemas.openxmlformats.org/officeDocument/2006/relationships/image" Target="../media/image2.png"/><Relationship Id="rId9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99.png"/><Relationship Id="rId4" Type="http://schemas.openxmlformats.org/officeDocument/2006/relationships/image" Target="../media/image2.png"/><Relationship Id="rId9" Type="http://schemas.openxmlformats.org/officeDocument/2006/relationships/image" Target="../media/image9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01.png"/><Relationship Id="rId5" Type="http://schemas.openxmlformats.org/officeDocument/2006/relationships/image" Target="../media/image6.png"/><Relationship Id="rId10" Type="http://schemas.openxmlformats.org/officeDocument/2006/relationships/image" Target="../media/image100.png"/><Relationship Id="rId4" Type="http://schemas.openxmlformats.org/officeDocument/2006/relationships/image" Target="../media/image2.png"/><Relationship Id="rId9" Type="http://schemas.openxmlformats.org/officeDocument/2006/relationships/image" Target="../media/image9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103.png"/><Relationship Id="rId4" Type="http://schemas.openxmlformats.org/officeDocument/2006/relationships/image" Target="../media/image2.png"/><Relationship Id="rId9" Type="http://schemas.openxmlformats.org/officeDocument/2006/relationships/image" Target="../media/image9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104.png"/><Relationship Id="rId4" Type="http://schemas.openxmlformats.org/officeDocument/2006/relationships/image" Target="../media/image2.png"/><Relationship Id="rId9" Type="http://schemas.openxmlformats.org/officeDocument/2006/relationships/image" Target="../media/image9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10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0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14.png"/><Relationship Id="rId5" Type="http://schemas.openxmlformats.org/officeDocument/2006/relationships/image" Target="../media/image6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4" Type="http://schemas.openxmlformats.org/officeDocument/2006/relationships/image" Target="../media/image2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6.png"/><Relationship Id="rId7" Type="http://schemas.openxmlformats.org/officeDocument/2006/relationships/image" Target="../media/image10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9.png"/><Relationship Id="rId5" Type="http://schemas.openxmlformats.org/officeDocument/2006/relationships/image" Target="../media/image2.png"/><Relationship Id="rId10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14.png"/><Relationship Id="rId5" Type="http://schemas.openxmlformats.org/officeDocument/2006/relationships/image" Target="../media/image3.png"/><Relationship Id="rId10" Type="http://schemas.openxmlformats.org/officeDocument/2006/relationships/image" Target="../media/image125.png"/><Relationship Id="rId4" Type="http://schemas.openxmlformats.org/officeDocument/2006/relationships/image" Target="../media/image2.png"/><Relationship Id="rId9" Type="http://schemas.openxmlformats.org/officeDocument/2006/relationships/image" Target="../media/image1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image" Target="../media/image22.png"/><Relationship Id="rId4" Type="http://schemas.openxmlformats.org/officeDocument/2006/relationships/image" Target="../media/image1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25.png"/><Relationship Id="rId5" Type="http://schemas.openxmlformats.org/officeDocument/2006/relationships/image" Target="../media/image2.png"/><Relationship Id="rId10" Type="http://schemas.openxmlformats.org/officeDocument/2006/relationships/image" Target="../media/image24.png"/><Relationship Id="rId4" Type="http://schemas.openxmlformats.org/officeDocument/2006/relationships/image" Target="../media/image1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8A5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876300"/>
            <a:ext cx="16700500" cy="8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900" y="787400"/>
            <a:ext cx="16700500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86"/>
              </a:srgbClr>
            </a:outerShdw>
          </a:effectLst>
        </p:spPr>
      </p:pic>
      <p:pic>
        <p:nvPicPr>
          <p:cNvPr id="161" name="Google Shape;16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600" y="685800"/>
            <a:ext cx="16700500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86"/>
              </a:srgbClr>
            </a:outerShdw>
          </a:effectLst>
        </p:spPr>
      </p:pic>
      <p:pic>
        <p:nvPicPr>
          <p:cNvPr id="162" name="Google Shape;16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" y="584200"/>
            <a:ext cx="16700500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86"/>
              </a:srgbClr>
            </a:outerShdw>
          </a:effectLst>
        </p:spPr>
      </p:pic>
      <p:pic>
        <p:nvPicPr>
          <p:cNvPr id="163" name="Google Shape;163;p1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7600" y="927100"/>
            <a:ext cx="317500" cy="317500"/>
          </a:xfrm>
          <a:prstGeom prst="rect">
            <a:avLst/>
          </a:prstGeom>
          <a:noFill/>
          <a:ln>
            <a:noFill/>
          </a:ln>
          <a:effectLst>
            <a:outerShdw dist="32067" dir="9000000">
              <a:srgbClr val="000000">
                <a:alpha val="65882"/>
              </a:srgbClr>
            </a:outerShdw>
          </a:effectLst>
        </p:spPr>
      </p:pic>
      <p:pic>
        <p:nvPicPr>
          <p:cNvPr id="164" name="Google Shape;164;p1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-3000000">
            <a:off x="850900" y="292100"/>
            <a:ext cx="177800" cy="10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"/>
          <p:cNvSpPr txBox="1"/>
          <p:nvPr/>
        </p:nvSpPr>
        <p:spPr>
          <a:xfrm>
            <a:off x="1765075" y="3156675"/>
            <a:ext cx="7926600" cy="3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7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 b="1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2050년, </a:t>
            </a:r>
            <a:endParaRPr sz="5000" b="1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37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 b="1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바닷물은</a:t>
            </a:r>
            <a:endParaRPr sz="5000" b="1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37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 b="1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어디까지</a:t>
            </a:r>
            <a:endParaRPr sz="5000" b="1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37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 b="1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올라올것인가?</a:t>
            </a:r>
            <a:endParaRPr sz="5000" b="1">
              <a:solidFill>
                <a:srgbClr val="6AA84F"/>
              </a:solidFill>
            </a:endParaRPr>
          </a:p>
        </p:txBody>
      </p:sp>
      <p:sp>
        <p:nvSpPr>
          <p:cNvPr id="166" name="Google Shape;166;p1"/>
          <p:cNvSpPr txBox="1"/>
          <p:nvPr/>
        </p:nvSpPr>
        <p:spPr>
          <a:xfrm>
            <a:off x="1828800" y="2146300"/>
            <a:ext cx="41115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7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90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온실가스</a:t>
            </a:r>
            <a:r>
              <a:rPr lang="ko-KR" sz="2900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와 </a:t>
            </a:r>
            <a:r>
              <a:rPr lang="ko-KR" sz="2900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해수면</a:t>
            </a:r>
            <a:r>
              <a:rPr lang="ko-KR" sz="2900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 상승</a:t>
            </a:r>
            <a:endParaRPr sz="600"/>
          </a:p>
        </p:txBody>
      </p:sp>
      <p:pic>
        <p:nvPicPr>
          <p:cNvPr id="167" name="Google Shape;167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80600" y="2400300"/>
            <a:ext cx="6578600" cy="580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"/>
          <p:cNvPicPr preferRelativeResize="0"/>
          <p:nvPr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0" y="8140700"/>
            <a:ext cx="14351000" cy="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"/>
          <p:cNvSpPr txBox="1"/>
          <p:nvPr/>
        </p:nvSpPr>
        <p:spPr>
          <a:xfrm>
            <a:off x="1524000" y="8242300"/>
            <a:ext cx="1095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>
                <a:solidFill>
                  <a:srgbClr val="1C8A51"/>
                </a:solidFill>
              </a:rPr>
              <a:t>KDT - 7</a:t>
            </a:r>
            <a:endParaRPr b="1"/>
          </a:p>
        </p:txBody>
      </p:sp>
      <p:sp>
        <p:nvSpPr>
          <p:cNvPr id="170" name="Google Shape;170;p1"/>
          <p:cNvSpPr txBox="1"/>
          <p:nvPr/>
        </p:nvSpPr>
        <p:spPr>
          <a:xfrm>
            <a:off x="11736400" y="889050"/>
            <a:ext cx="1317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>
                <a:solidFill>
                  <a:srgbClr val="1C8A51"/>
                </a:solidFill>
              </a:rPr>
              <a:t>Sea - O</a:t>
            </a:r>
            <a:r>
              <a:rPr lang="ko-KR" sz="3000" b="1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²</a:t>
            </a:r>
            <a:endParaRPr b="1"/>
          </a:p>
        </p:txBody>
      </p:sp>
      <p:sp>
        <p:nvSpPr>
          <p:cNvPr id="171" name="Google Shape;171;p1"/>
          <p:cNvSpPr txBox="1"/>
          <p:nvPr/>
        </p:nvSpPr>
        <p:spPr>
          <a:xfrm>
            <a:off x="12658075" y="895350"/>
            <a:ext cx="4542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sz="2100" b="1" i="0" u="none" strike="noStrike" cap="none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김</a:t>
            </a:r>
            <a:r>
              <a:rPr lang="ko-KR" sz="2100" b="1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성익, 김수연, 김영혜, 최수창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8A51"/>
        </a:soli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g3305f08e512_1_56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8275" y="2612575"/>
            <a:ext cx="15773399" cy="638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3305f08e512_1_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9800" y="876300"/>
            <a:ext cx="16700501" cy="8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3305f08e512_1_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" y="7874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348" name="Google Shape;348;g3305f08e512_1_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6600" y="6858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349" name="Google Shape;349;g3305f08e512_1_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480000">
            <a:off x="-15849600" y="-685800"/>
            <a:ext cx="16700499" cy="8826501"/>
          </a:xfrm>
          <a:prstGeom prst="rect">
            <a:avLst/>
          </a:prstGeom>
          <a:noFill/>
          <a:ln>
            <a:noFill/>
          </a:ln>
          <a:effectLst>
            <a:outerShdw blurRad="1259140" dist="135701" dir="2220000">
              <a:srgbClr val="000000">
                <a:alpha val="15690"/>
              </a:srgbClr>
            </a:outerShdw>
          </a:effectLst>
        </p:spPr>
      </p:pic>
      <p:pic>
        <p:nvPicPr>
          <p:cNvPr id="350" name="Google Shape;350;g3305f08e512_1_56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400" y="876300"/>
            <a:ext cx="317500" cy="317500"/>
          </a:xfrm>
          <a:prstGeom prst="rect">
            <a:avLst/>
          </a:prstGeom>
          <a:noFill/>
          <a:ln>
            <a:noFill/>
          </a:ln>
          <a:effectLst>
            <a:outerShdw dist="32067" dir="9000000">
              <a:srgbClr val="000000">
                <a:alpha val="65880"/>
              </a:srgbClr>
            </a:outerShdw>
          </a:effectLst>
        </p:spPr>
      </p:pic>
      <p:pic>
        <p:nvPicPr>
          <p:cNvPr id="351" name="Google Shape;351;g3305f08e512_1_56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900" y="177800"/>
            <a:ext cx="1778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3305f08e512_1_56"/>
          <p:cNvPicPr preferRelativeResize="0"/>
          <p:nvPr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300" y="8534400"/>
            <a:ext cx="15239999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3305f08e512_1_56"/>
          <p:cNvSpPr txBox="1"/>
          <p:nvPr/>
        </p:nvSpPr>
        <p:spPr>
          <a:xfrm>
            <a:off x="13030200" y="8712200"/>
            <a:ext cx="35940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1800">
                <a:solidFill>
                  <a:srgbClr val="1C8A51"/>
                </a:solidFill>
              </a:rPr>
              <a:t>7</a:t>
            </a:r>
            <a:endParaRPr/>
          </a:p>
        </p:txBody>
      </p:sp>
      <p:pic>
        <p:nvPicPr>
          <p:cNvPr id="354" name="Google Shape;354;g3305f08e512_1_5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803400" y="1879600"/>
            <a:ext cx="20955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g3305f08e512_1_56"/>
          <p:cNvSpPr txBox="1"/>
          <p:nvPr/>
        </p:nvSpPr>
        <p:spPr>
          <a:xfrm>
            <a:off x="2032000" y="1917700"/>
            <a:ext cx="16509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Chapter. 01</a:t>
            </a:r>
            <a:endParaRPr/>
          </a:p>
        </p:txBody>
      </p:sp>
      <p:pic>
        <p:nvPicPr>
          <p:cNvPr id="356" name="Google Shape;356;g3305f08e512_1_56"/>
          <p:cNvPicPr preferRelativeResize="0"/>
          <p:nvPr/>
        </p:nvPicPr>
        <p:blipFill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4300" y="2634898"/>
            <a:ext cx="11645998" cy="548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3305f08e512_1_56"/>
          <p:cNvPicPr preferRelativeResize="0"/>
          <p:nvPr/>
        </p:nvPicPr>
        <p:blipFill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2150" y="2565375"/>
            <a:ext cx="12429000" cy="5656851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g3305f08e512_1_56"/>
          <p:cNvSpPr txBox="1"/>
          <p:nvPr/>
        </p:nvSpPr>
        <p:spPr>
          <a:xfrm>
            <a:off x="4203700" y="1725375"/>
            <a:ext cx="128913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7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남극 해빙면적 평균 (10^6 km²) </a:t>
            </a:r>
            <a:endParaRPr sz="3000" b="1"/>
          </a:p>
        </p:txBody>
      </p:sp>
      <p:sp>
        <p:nvSpPr>
          <p:cNvPr id="359" name="Google Shape;359;g3305f08e512_1_56"/>
          <p:cNvSpPr txBox="1"/>
          <p:nvPr/>
        </p:nvSpPr>
        <p:spPr>
          <a:xfrm>
            <a:off x="13613200" y="4344900"/>
            <a:ext cx="2967300" cy="1711500"/>
          </a:xfrm>
          <a:prstGeom prst="rect">
            <a:avLst/>
          </a:prstGeom>
          <a:noFill/>
          <a:ln w="28575" cap="flat" cmpd="sng">
            <a:solidFill>
              <a:srgbClr val="1B84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1B844D"/>
                </a:solidFill>
                <a:latin typeface="Calibri"/>
                <a:ea typeface="Calibri"/>
                <a:cs typeface="Calibri"/>
                <a:sym typeface="Calibri"/>
              </a:rPr>
              <a:t>남극 해빙면적 평균이 점차 감소하고있다.</a:t>
            </a:r>
            <a:endParaRPr sz="3200">
              <a:solidFill>
                <a:srgbClr val="1B84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8A51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g3305f08e512_3_1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876300"/>
            <a:ext cx="16700501" cy="8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3305f08e512_3_1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900" y="7874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366" name="Google Shape;366;g3305f08e512_3_1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" y="6604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367" name="Google Shape;367;g3305f08e512_3_1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80000">
            <a:off x="-15849600" y="-685800"/>
            <a:ext cx="16700499" cy="8826501"/>
          </a:xfrm>
          <a:prstGeom prst="rect">
            <a:avLst/>
          </a:prstGeom>
          <a:noFill/>
          <a:ln>
            <a:noFill/>
          </a:ln>
          <a:effectLst>
            <a:outerShdw blurRad="1259140" dist="135701" dir="2220000">
              <a:srgbClr val="000000">
                <a:alpha val="15690"/>
              </a:srgbClr>
            </a:outerShdw>
          </a:effectLst>
        </p:spPr>
      </p:pic>
      <p:pic>
        <p:nvPicPr>
          <p:cNvPr id="368" name="Google Shape;368;g3305f08e512_3_117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400" y="876300"/>
            <a:ext cx="317500" cy="317500"/>
          </a:xfrm>
          <a:prstGeom prst="rect">
            <a:avLst/>
          </a:prstGeom>
          <a:noFill/>
          <a:ln>
            <a:noFill/>
          </a:ln>
          <a:effectLst>
            <a:outerShdw dist="32067" dir="9000000">
              <a:srgbClr val="000000">
                <a:alpha val="65880"/>
              </a:srgbClr>
            </a:outerShdw>
          </a:effectLst>
        </p:spPr>
      </p:pic>
      <p:pic>
        <p:nvPicPr>
          <p:cNvPr id="369" name="Google Shape;369;g3305f08e512_3_117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900" y="177800"/>
            <a:ext cx="1778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3305f08e512_3_117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300" y="8534400"/>
            <a:ext cx="15239999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3305f08e512_3_117"/>
          <p:cNvSpPr txBox="1"/>
          <p:nvPr/>
        </p:nvSpPr>
        <p:spPr>
          <a:xfrm>
            <a:off x="13030200" y="8712200"/>
            <a:ext cx="35940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1800">
                <a:solidFill>
                  <a:srgbClr val="1C8A51"/>
                </a:solidFill>
              </a:rPr>
              <a:t>8</a:t>
            </a:r>
            <a:endParaRPr/>
          </a:p>
        </p:txBody>
      </p:sp>
      <p:pic>
        <p:nvPicPr>
          <p:cNvPr id="372" name="Google Shape;372;g3305f08e512_3_1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03400" y="1879600"/>
            <a:ext cx="20955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3305f08e512_3_117"/>
          <p:cNvSpPr txBox="1"/>
          <p:nvPr/>
        </p:nvSpPr>
        <p:spPr>
          <a:xfrm>
            <a:off x="2032000" y="1917700"/>
            <a:ext cx="16509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Chapter. 01</a:t>
            </a:r>
            <a:endParaRPr/>
          </a:p>
        </p:txBody>
      </p:sp>
      <p:sp>
        <p:nvSpPr>
          <p:cNvPr id="374" name="Google Shape;374;g3305f08e512_3_117"/>
          <p:cNvSpPr txBox="1"/>
          <p:nvPr/>
        </p:nvSpPr>
        <p:spPr>
          <a:xfrm>
            <a:off x="4203700" y="1725375"/>
            <a:ext cx="128913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7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10^6 km² 단위</a:t>
            </a:r>
            <a:endParaRPr sz="3000" b="1"/>
          </a:p>
        </p:txBody>
      </p:sp>
      <p:pic>
        <p:nvPicPr>
          <p:cNvPr id="375" name="Google Shape;375;g3305f08e512_3_117"/>
          <p:cNvPicPr preferRelativeResize="0"/>
          <p:nvPr/>
        </p:nvPicPr>
        <p:blipFill rotWithShape="1">
          <a:blip r:embed="rId8">
            <a:alphaModFix amt="19000"/>
          </a:blip>
          <a:srcRect/>
          <a:stretch/>
        </p:blipFill>
        <p:spPr>
          <a:xfrm>
            <a:off x="10824750" y="2439500"/>
            <a:ext cx="5799451" cy="552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3305f08e512_3_1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03400" y="2831725"/>
            <a:ext cx="9100750" cy="560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3305f08e512_3_117"/>
          <p:cNvSpPr txBox="1"/>
          <p:nvPr/>
        </p:nvSpPr>
        <p:spPr>
          <a:xfrm>
            <a:off x="11250675" y="3193000"/>
            <a:ext cx="4947600" cy="41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7C48"/>
              </a:buClr>
              <a:buSzPts val="3000"/>
              <a:buChar char="●"/>
            </a:pPr>
            <a:r>
              <a:rPr lang="ko-KR" sz="3000" b="1">
                <a:solidFill>
                  <a:srgbClr val="197C48"/>
                </a:solidFill>
              </a:rPr>
              <a:t>서울의 면적</a:t>
            </a:r>
            <a:r>
              <a:rPr lang="ko-KR" sz="3000">
                <a:solidFill>
                  <a:srgbClr val="197C48"/>
                </a:solidFill>
              </a:rPr>
              <a:t>은 약 </a:t>
            </a:r>
            <a:r>
              <a:rPr lang="ko-KR" sz="3000" b="1">
                <a:solidFill>
                  <a:srgbClr val="197C48"/>
                </a:solidFill>
              </a:rPr>
              <a:t>600 km²</a:t>
            </a:r>
            <a:r>
              <a:rPr lang="ko-KR" sz="3000">
                <a:solidFill>
                  <a:srgbClr val="197C48"/>
                </a:solidFill>
              </a:rPr>
              <a:t> 정도 되는데, </a:t>
            </a:r>
            <a:r>
              <a:rPr lang="ko-KR" sz="3000" b="1">
                <a:solidFill>
                  <a:srgbClr val="197C48"/>
                </a:solidFill>
              </a:rPr>
              <a:t>1,000,000 km²</a:t>
            </a:r>
            <a:r>
              <a:rPr lang="ko-KR" sz="3000">
                <a:solidFill>
                  <a:srgbClr val="197C48"/>
                </a:solidFill>
              </a:rPr>
              <a:t>는 서울이 약</a:t>
            </a:r>
            <a:r>
              <a:rPr lang="ko-KR" sz="3000" b="1">
                <a:solidFill>
                  <a:srgbClr val="197C48"/>
                </a:solidFill>
              </a:rPr>
              <a:t>1,700,000개</a:t>
            </a:r>
            <a:r>
              <a:rPr lang="ko-KR" sz="3000">
                <a:solidFill>
                  <a:srgbClr val="197C48"/>
                </a:solidFill>
              </a:rPr>
              <a:t> 들어갈 만큼 큰 면적이다.</a:t>
            </a:r>
            <a:endParaRPr sz="3000">
              <a:solidFill>
                <a:srgbClr val="197C4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8A51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g32fbc974adf_2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876300"/>
            <a:ext cx="16700501" cy="8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32fbc974adf_2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900" y="7874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384" name="Google Shape;384;g32fbc974adf_2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" y="6604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385" name="Google Shape;385;g32fbc974adf_2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80000">
            <a:off x="-15849600" y="-685800"/>
            <a:ext cx="16700499" cy="8826501"/>
          </a:xfrm>
          <a:prstGeom prst="rect">
            <a:avLst/>
          </a:prstGeom>
          <a:noFill/>
          <a:ln>
            <a:noFill/>
          </a:ln>
          <a:effectLst>
            <a:outerShdw blurRad="1259140" dist="135701" dir="2220000">
              <a:srgbClr val="000000">
                <a:alpha val="15690"/>
              </a:srgbClr>
            </a:outerShdw>
          </a:effectLst>
        </p:spPr>
      </p:pic>
      <p:pic>
        <p:nvPicPr>
          <p:cNvPr id="386" name="Google Shape;386;g32fbc974adf_2_0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400" y="876300"/>
            <a:ext cx="317500" cy="317500"/>
          </a:xfrm>
          <a:prstGeom prst="rect">
            <a:avLst/>
          </a:prstGeom>
          <a:noFill/>
          <a:ln>
            <a:noFill/>
          </a:ln>
          <a:effectLst>
            <a:outerShdw dist="32067" dir="9000000">
              <a:srgbClr val="000000">
                <a:alpha val="65880"/>
              </a:srgbClr>
            </a:outerShdw>
          </a:effectLst>
        </p:spPr>
      </p:pic>
      <p:pic>
        <p:nvPicPr>
          <p:cNvPr id="387" name="Google Shape;387;g32fbc974adf_2_0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900" y="177800"/>
            <a:ext cx="1778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32fbc974adf_2_0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300" y="8534400"/>
            <a:ext cx="15239999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32fbc974adf_2_0"/>
          <p:cNvSpPr txBox="1"/>
          <p:nvPr/>
        </p:nvSpPr>
        <p:spPr>
          <a:xfrm>
            <a:off x="13030200" y="8712200"/>
            <a:ext cx="35940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1800">
                <a:solidFill>
                  <a:srgbClr val="1C8A51"/>
                </a:solidFill>
              </a:rPr>
              <a:t>9</a:t>
            </a:r>
            <a:endParaRPr/>
          </a:p>
        </p:txBody>
      </p:sp>
      <p:pic>
        <p:nvPicPr>
          <p:cNvPr id="390" name="Google Shape;390;g32fbc974adf_2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03400" y="1879600"/>
            <a:ext cx="20955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32fbc974adf_2_0"/>
          <p:cNvSpPr txBox="1"/>
          <p:nvPr/>
        </p:nvSpPr>
        <p:spPr>
          <a:xfrm>
            <a:off x="2032000" y="1917700"/>
            <a:ext cx="16509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Chapter. 01</a:t>
            </a:r>
            <a:endParaRPr/>
          </a:p>
        </p:txBody>
      </p:sp>
      <p:sp>
        <p:nvSpPr>
          <p:cNvPr id="392" name="Google Shape;392;g32fbc974adf_2_0"/>
          <p:cNvSpPr txBox="1"/>
          <p:nvPr/>
        </p:nvSpPr>
        <p:spPr>
          <a:xfrm>
            <a:off x="4203700" y="1725375"/>
            <a:ext cx="128913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7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결론</a:t>
            </a:r>
            <a:endParaRPr sz="3000" b="1"/>
          </a:p>
        </p:txBody>
      </p:sp>
      <p:pic>
        <p:nvPicPr>
          <p:cNvPr id="393" name="Google Shape;393;g32fbc974adf_2_0"/>
          <p:cNvPicPr preferRelativeResize="0"/>
          <p:nvPr/>
        </p:nvPicPr>
        <p:blipFill rotWithShape="1">
          <a:blip r:embed="rId8">
            <a:alphaModFix amt="19000"/>
          </a:blip>
          <a:srcRect/>
          <a:stretch/>
        </p:blipFill>
        <p:spPr>
          <a:xfrm>
            <a:off x="1803400" y="2782424"/>
            <a:ext cx="14277675" cy="5422087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g32fbc974adf_2_0"/>
          <p:cNvSpPr txBox="1"/>
          <p:nvPr/>
        </p:nvSpPr>
        <p:spPr>
          <a:xfrm>
            <a:off x="2109975" y="3087450"/>
            <a:ext cx="13687500" cy="48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-KR" sz="3100" b="1">
                <a:solidFill>
                  <a:srgbClr val="1C8A51"/>
                </a:solidFill>
              </a:rPr>
              <a:t>해수면 상승</a:t>
            </a:r>
            <a:r>
              <a:rPr lang="ko-KR" sz="3100">
                <a:solidFill>
                  <a:srgbClr val="1C8A51"/>
                </a:solidFill>
              </a:rPr>
              <a:t>은 북극·남극의 빙하 감소를 가속화하며, 이는 기후 변화 심화, 해안 도시 침수, 생태계 파괴, 경제적 손실 등 인류에 심각한 영향을 미칩니다</a:t>
            </a:r>
            <a:endParaRPr sz="3100" b="1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8A51"/>
        </a:soli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g3305f08e512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876300"/>
            <a:ext cx="16700501" cy="8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g3305f08e512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900" y="7874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401" name="Google Shape;401;g3305f08e512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600" y="6858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402" name="Google Shape;402;g3305f08e512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" y="5842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403" name="Google Shape;403;g3305f08e512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80000">
            <a:off x="-15849600" y="-685800"/>
            <a:ext cx="16700499" cy="8826501"/>
          </a:xfrm>
          <a:prstGeom prst="rect">
            <a:avLst/>
          </a:prstGeom>
          <a:noFill/>
          <a:ln>
            <a:noFill/>
          </a:ln>
          <a:effectLst>
            <a:outerShdw blurRad="1259140" dist="135701" dir="2220000">
              <a:srgbClr val="000000">
                <a:alpha val="15690"/>
              </a:srgbClr>
            </a:outerShdw>
          </a:effectLst>
        </p:spPr>
      </p:pic>
      <p:pic>
        <p:nvPicPr>
          <p:cNvPr id="404" name="Google Shape;404;g3305f08e512_0_0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400" y="876300"/>
            <a:ext cx="317500" cy="317500"/>
          </a:xfrm>
          <a:prstGeom prst="rect">
            <a:avLst/>
          </a:prstGeom>
          <a:noFill/>
          <a:ln>
            <a:noFill/>
          </a:ln>
          <a:effectLst>
            <a:outerShdw dist="32067" dir="9000000">
              <a:srgbClr val="000000">
                <a:alpha val="65880"/>
              </a:srgbClr>
            </a:outerShdw>
          </a:effectLst>
        </p:spPr>
      </p:pic>
      <p:pic>
        <p:nvPicPr>
          <p:cNvPr id="405" name="Google Shape;405;g3305f08e512_0_0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900" y="177800"/>
            <a:ext cx="1778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g3305f08e512_0_0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300" y="8534400"/>
            <a:ext cx="15239999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g3305f08e512_0_0"/>
          <p:cNvSpPr txBox="1"/>
          <p:nvPr/>
        </p:nvSpPr>
        <p:spPr>
          <a:xfrm>
            <a:off x="13030200" y="8712200"/>
            <a:ext cx="35940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1800">
                <a:solidFill>
                  <a:srgbClr val="1C8A51"/>
                </a:solidFill>
              </a:rPr>
              <a:t>1</a:t>
            </a:r>
            <a:endParaRPr/>
          </a:p>
        </p:txBody>
      </p:sp>
      <p:pic>
        <p:nvPicPr>
          <p:cNvPr id="408" name="Google Shape;408;g3305f08e512_0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03400" y="1879600"/>
            <a:ext cx="20955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g3305f08e512_0_0"/>
          <p:cNvPicPr preferRelativeResize="0"/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3300" y="1873850"/>
            <a:ext cx="6255779" cy="62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3305f08e512_0_0"/>
          <p:cNvSpPr txBox="1"/>
          <p:nvPr/>
        </p:nvSpPr>
        <p:spPr>
          <a:xfrm>
            <a:off x="2032000" y="1917700"/>
            <a:ext cx="16509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Chapter. 0</a:t>
            </a:r>
            <a:r>
              <a:rPr lang="ko-KR" sz="2000">
                <a:solidFill>
                  <a:srgbClr val="FFFFFF"/>
                </a:solidFill>
              </a:rPr>
              <a:t>2</a:t>
            </a:r>
            <a:endParaRPr/>
          </a:p>
        </p:txBody>
      </p:sp>
      <p:sp>
        <p:nvSpPr>
          <p:cNvPr id="411" name="Google Shape;411;g3305f08e512_0_0"/>
          <p:cNvSpPr txBox="1"/>
          <p:nvPr/>
        </p:nvSpPr>
        <p:spPr>
          <a:xfrm>
            <a:off x="1803400" y="2800275"/>
            <a:ext cx="11349000" cy="23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300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해수면의 변화, </a:t>
            </a:r>
            <a:endParaRPr sz="7300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300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우리에게 닥친 위협</a:t>
            </a:r>
            <a:endParaRPr/>
          </a:p>
        </p:txBody>
      </p:sp>
      <p:pic>
        <p:nvPicPr>
          <p:cNvPr id="412" name="Google Shape;412;g3305f08e512_0_0"/>
          <p:cNvPicPr preferRelativeResize="0"/>
          <p:nvPr/>
        </p:nvPicPr>
        <p:blipFill rotWithShape="1">
          <a:blip r:embed="rId9" cstate="email">
            <a:alphaModFix amt="1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33925" y="5510599"/>
            <a:ext cx="7539300" cy="129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g3305f08e512_0_0"/>
          <p:cNvSpPr txBox="1"/>
          <p:nvPr/>
        </p:nvSpPr>
        <p:spPr>
          <a:xfrm>
            <a:off x="2240075" y="5699963"/>
            <a:ext cx="6927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바다는 이미 변하고 있습니다.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8A51"/>
        </a:soli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g3305f08e512_0_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876300"/>
            <a:ext cx="16700501" cy="8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g3305f08e512_0_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900" y="7874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420" name="Google Shape;420;g3305f08e512_0_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600" y="6858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421" name="Google Shape;421;g3305f08e512_0_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" y="5842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422" name="Google Shape;422;g3305f08e512_0_124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400" y="876300"/>
            <a:ext cx="317500" cy="317500"/>
          </a:xfrm>
          <a:prstGeom prst="rect">
            <a:avLst/>
          </a:prstGeom>
          <a:noFill/>
          <a:ln>
            <a:noFill/>
          </a:ln>
          <a:effectLst>
            <a:outerShdw dist="32067" dir="9000000">
              <a:srgbClr val="000000">
                <a:alpha val="65880"/>
              </a:srgbClr>
            </a:outerShdw>
          </a:effectLst>
        </p:spPr>
      </p:pic>
      <p:pic>
        <p:nvPicPr>
          <p:cNvPr id="423" name="Google Shape;423;g3305f08e512_0_124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300" y="8534400"/>
            <a:ext cx="15239999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g3305f08e512_0_124"/>
          <p:cNvSpPr txBox="1"/>
          <p:nvPr/>
        </p:nvSpPr>
        <p:spPr>
          <a:xfrm>
            <a:off x="13030200" y="8712200"/>
            <a:ext cx="35940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1800">
                <a:solidFill>
                  <a:srgbClr val="1C8A51"/>
                </a:solidFill>
              </a:rPr>
              <a:t>2</a:t>
            </a:r>
            <a:endParaRPr/>
          </a:p>
        </p:txBody>
      </p:sp>
      <p:pic>
        <p:nvPicPr>
          <p:cNvPr id="425" name="Google Shape;425;g3305f08e512_0_1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03400" y="1879600"/>
            <a:ext cx="20955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3305f08e512_0_124"/>
          <p:cNvSpPr txBox="1"/>
          <p:nvPr/>
        </p:nvSpPr>
        <p:spPr>
          <a:xfrm>
            <a:off x="2032000" y="1917700"/>
            <a:ext cx="16509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Chapter. 0</a:t>
            </a:r>
            <a:r>
              <a:rPr lang="ko-KR" sz="2000">
                <a:solidFill>
                  <a:srgbClr val="FFFFFF"/>
                </a:solidFill>
              </a:rPr>
              <a:t>2</a:t>
            </a:r>
            <a:endParaRPr/>
          </a:p>
        </p:txBody>
      </p:sp>
      <p:sp>
        <p:nvSpPr>
          <p:cNvPr id="427" name="Google Shape;427;g3305f08e512_0_124"/>
          <p:cNvSpPr txBox="1"/>
          <p:nvPr/>
        </p:nvSpPr>
        <p:spPr>
          <a:xfrm>
            <a:off x="4203700" y="1725375"/>
            <a:ext cx="128913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7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해수면의 변화, 우리에게 닥친 위협</a:t>
            </a:r>
            <a:endParaRPr sz="3000" b="1"/>
          </a:p>
        </p:txBody>
      </p:sp>
      <p:pic>
        <p:nvPicPr>
          <p:cNvPr id="428" name="Google Shape;428;g3305f08e512_0_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80000">
            <a:off x="-15849600" y="-685800"/>
            <a:ext cx="16700499" cy="8826501"/>
          </a:xfrm>
          <a:prstGeom prst="rect">
            <a:avLst/>
          </a:prstGeom>
          <a:noFill/>
          <a:ln>
            <a:noFill/>
          </a:ln>
          <a:effectLst>
            <a:outerShdw blurRad="1259140" dist="135701" dir="2220000">
              <a:srgbClr val="000000">
                <a:alpha val="15690"/>
              </a:srgbClr>
            </a:outerShdw>
          </a:effectLst>
        </p:spPr>
      </p:pic>
      <p:pic>
        <p:nvPicPr>
          <p:cNvPr id="429" name="Google Shape;429;g3305f08e512_0_124"/>
          <p:cNvPicPr preferRelativeResize="0"/>
          <p:nvPr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900" y="177800"/>
            <a:ext cx="1778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3305f08e512_0_124"/>
          <p:cNvPicPr preferRelativeResize="0"/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4216" y="2489178"/>
            <a:ext cx="5736185" cy="390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g3305f08e512_0_124"/>
          <p:cNvPicPr preferRelativeResize="0"/>
          <p:nvPr/>
        </p:nvPicPr>
        <p:blipFill rotWithShape="1"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4450" y="2489175"/>
            <a:ext cx="9269901" cy="28338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32" name="Google Shape;432;g3305f08e512_0_124"/>
          <p:cNvPicPr preferRelativeResize="0"/>
          <p:nvPr/>
        </p:nvPicPr>
        <p:blipFill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77924" y="2737125"/>
            <a:ext cx="3705076" cy="25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g3305f08e512_0_124"/>
          <p:cNvPicPr preferRelativeResize="0"/>
          <p:nvPr/>
        </p:nvPicPr>
        <p:blipFill>
          <a:blip r:embed="rId1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1850" y="3085075"/>
            <a:ext cx="6486075" cy="25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g3305f08e512_0_124"/>
          <p:cNvSpPr/>
          <p:nvPr/>
        </p:nvSpPr>
        <p:spPr>
          <a:xfrm>
            <a:off x="1383850" y="5644628"/>
            <a:ext cx="1868100" cy="279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5" name="Google Shape;435;g3305f08e512_0_124"/>
          <p:cNvPicPr preferRelativeResize="0"/>
          <p:nvPr/>
        </p:nvPicPr>
        <p:blipFill>
          <a:blip r:embed="rId1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2875" y="6215775"/>
            <a:ext cx="5635028" cy="2184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36" name="Google Shape;436;g3305f08e512_0_124"/>
          <p:cNvPicPr preferRelativeResize="0"/>
          <p:nvPr/>
        </p:nvPicPr>
        <p:blipFill>
          <a:blip r:embed="rId1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8678" y="5318338"/>
            <a:ext cx="5126298" cy="31617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437" name="Google Shape;437;g3305f08e512_0_124"/>
          <p:cNvPicPr preferRelativeResize="0"/>
          <p:nvPr/>
        </p:nvPicPr>
        <p:blipFill>
          <a:blip r:embed="rId1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2025" y="6894225"/>
            <a:ext cx="5866801" cy="25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g3305f08e512_0_124"/>
          <p:cNvPicPr preferRelativeResize="0"/>
          <p:nvPr/>
        </p:nvPicPr>
        <p:blipFill>
          <a:blip r:embed="rId1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8400" y="7180525"/>
            <a:ext cx="2468399" cy="25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g3305f08e512_0_124"/>
          <p:cNvPicPr preferRelativeResize="0"/>
          <p:nvPr/>
        </p:nvPicPr>
        <p:blipFill>
          <a:blip r:embed="rId1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1425" y="8215325"/>
            <a:ext cx="4410749" cy="25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g3305f08e512_0_124"/>
          <p:cNvSpPr txBox="1"/>
          <p:nvPr/>
        </p:nvSpPr>
        <p:spPr>
          <a:xfrm>
            <a:off x="1322213" y="6821925"/>
            <a:ext cx="4147500" cy="11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marR="0" lvl="0" indent="-444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844D"/>
              </a:buClr>
              <a:buSzPts val="3400"/>
              <a:buFont typeface="Calibri"/>
              <a:buChar char="-"/>
            </a:pPr>
            <a:r>
              <a:rPr lang="ko-KR" sz="2400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침수 및 침식 피해 증가</a:t>
            </a:r>
            <a:endParaRPr sz="2400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8A51"/>
              </a:buClr>
              <a:buSzPts val="2400"/>
              <a:buFont typeface="Calibri"/>
              <a:buChar char="-"/>
            </a:pPr>
            <a:r>
              <a:rPr lang="ko-KR" sz="2400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물고기 폐사 및 생태계 변화</a:t>
            </a:r>
            <a:endParaRPr sz="2400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8A51"/>
        </a:solid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g3305f08e512_0_3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876300"/>
            <a:ext cx="16700501" cy="8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g3305f08e512_0_3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900" y="7874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447" name="Google Shape;447;g3305f08e512_0_3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600" y="6858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448" name="Google Shape;448;g3305f08e512_0_3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" y="5842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449" name="Google Shape;449;g3305f08e512_0_342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400" y="876300"/>
            <a:ext cx="317500" cy="317500"/>
          </a:xfrm>
          <a:prstGeom prst="rect">
            <a:avLst/>
          </a:prstGeom>
          <a:noFill/>
          <a:ln>
            <a:noFill/>
          </a:ln>
          <a:effectLst>
            <a:outerShdw dist="32067" dir="9000000">
              <a:srgbClr val="000000">
                <a:alpha val="65880"/>
              </a:srgbClr>
            </a:outerShdw>
          </a:effectLst>
        </p:spPr>
      </p:pic>
      <p:pic>
        <p:nvPicPr>
          <p:cNvPr id="450" name="Google Shape;450;g3305f08e512_0_342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300" y="8534400"/>
            <a:ext cx="15239999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3305f08e512_0_342"/>
          <p:cNvSpPr txBox="1"/>
          <p:nvPr/>
        </p:nvSpPr>
        <p:spPr>
          <a:xfrm>
            <a:off x="13030200" y="8712200"/>
            <a:ext cx="35940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pic>
        <p:nvPicPr>
          <p:cNvPr id="452" name="Google Shape;452;g3305f08e512_0_34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03400" y="1879600"/>
            <a:ext cx="20955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g3305f08e512_0_342"/>
          <p:cNvSpPr txBox="1"/>
          <p:nvPr/>
        </p:nvSpPr>
        <p:spPr>
          <a:xfrm>
            <a:off x="2032000" y="1917700"/>
            <a:ext cx="16509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Chapter. 0</a:t>
            </a:r>
            <a:r>
              <a:rPr lang="ko-KR" sz="2000">
                <a:solidFill>
                  <a:srgbClr val="FFFFFF"/>
                </a:solidFill>
              </a:rPr>
              <a:t>2</a:t>
            </a:r>
            <a:endParaRPr/>
          </a:p>
        </p:txBody>
      </p:sp>
      <p:sp>
        <p:nvSpPr>
          <p:cNvPr id="454" name="Google Shape;454;g3305f08e512_0_342"/>
          <p:cNvSpPr txBox="1"/>
          <p:nvPr/>
        </p:nvSpPr>
        <p:spPr>
          <a:xfrm>
            <a:off x="4203700" y="1725375"/>
            <a:ext cx="128913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7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해수면의 변화, 우리에게 닥친 위협</a:t>
            </a:r>
            <a:endParaRPr sz="3000" b="1"/>
          </a:p>
        </p:txBody>
      </p:sp>
      <p:pic>
        <p:nvPicPr>
          <p:cNvPr id="455" name="Google Shape;455;g3305f08e512_0_342"/>
          <p:cNvPicPr preferRelativeResize="0"/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897" y="2632547"/>
            <a:ext cx="7948577" cy="4409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g3305f08e512_0_342"/>
          <p:cNvPicPr preferRelativeResize="0"/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688" y="2537437"/>
            <a:ext cx="7953447" cy="440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g3305f08e512_0_342"/>
          <p:cNvPicPr preferRelativeResize="0"/>
          <p:nvPr/>
        </p:nvPicPr>
        <p:blipFill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115" y="2537444"/>
            <a:ext cx="7948577" cy="4409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g3305f08e512_0_342"/>
          <p:cNvPicPr preferRelativeResize="0"/>
          <p:nvPr/>
        </p:nvPicPr>
        <p:blipFill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125" y="2537431"/>
            <a:ext cx="7948577" cy="4409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g3305f08e512_0_342"/>
          <p:cNvPicPr preferRelativeResize="0"/>
          <p:nvPr/>
        </p:nvPicPr>
        <p:blipFill>
          <a:blip r:embed="rId1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4869" y="2489163"/>
            <a:ext cx="8020341" cy="440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g3305f08e512_0_342"/>
          <p:cNvPicPr preferRelativeResize="0"/>
          <p:nvPr/>
        </p:nvPicPr>
        <p:blipFill>
          <a:blip r:embed="rId1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8325" y="2505163"/>
            <a:ext cx="7953425" cy="4377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g3305f08e512_0_342"/>
          <p:cNvPicPr preferRelativeResize="0"/>
          <p:nvPr/>
        </p:nvPicPr>
        <p:blipFill>
          <a:blip r:embed="rId1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8325" y="2505169"/>
            <a:ext cx="7953425" cy="4377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g3305f08e512_0_342"/>
          <p:cNvPicPr preferRelativeResize="0"/>
          <p:nvPr/>
        </p:nvPicPr>
        <p:blipFill>
          <a:blip r:embed="rId1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8325" y="2505150"/>
            <a:ext cx="7953425" cy="4378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g3305f08e512_0_3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80000">
            <a:off x="-15849600" y="-685800"/>
            <a:ext cx="16700499" cy="8826501"/>
          </a:xfrm>
          <a:prstGeom prst="rect">
            <a:avLst/>
          </a:prstGeom>
          <a:noFill/>
          <a:ln>
            <a:noFill/>
          </a:ln>
          <a:effectLst>
            <a:outerShdw blurRad="1259140" dist="135701" dir="2220000">
              <a:srgbClr val="000000">
                <a:alpha val="15690"/>
              </a:srgbClr>
            </a:outerShdw>
          </a:effectLst>
        </p:spPr>
      </p:pic>
      <p:pic>
        <p:nvPicPr>
          <p:cNvPr id="464" name="Google Shape;464;g3305f08e512_0_342"/>
          <p:cNvPicPr preferRelativeResize="0"/>
          <p:nvPr/>
        </p:nvPicPr>
        <p:blipFill rotWithShape="1">
          <a:blip r:embed="rId1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900" y="177800"/>
            <a:ext cx="1778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g3305f08e512_0_342"/>
          <p:cNvSpPr txBox="1"/>
          <p:nvPr/>
        </p:nvSpPr>
        <p:spPr>
          <a:xfrm>
            <a:off x="1565250" y="7162700"/>
            <a:ext cx="8390700" cy="11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8A51"/>
              </a:buClr>
              <a:buSzPts val="2400"/>
              <a:buFont typeface="Calibri"/>
              <a:buChar char="-"/>
            </a:pPr>
            <a:r>
              <a:rPr lang="ko-KR" sz="2400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국내를 포함한 전지구적 </a:t>
            </a:r>
            <a:r>
              <a:rPr lang="ko-KR" sz="2400" b="1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해수면 온도 및 해수면 높이 상승</a:t>
            </a:r>
            <a:endParaRPr sz="2400" b="1">
              <a:solidFill>
                <a:srgbClr val="1B84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8A51"/>
        </a:solidFill>
        <a:effectLst/>
      </p:bgPr>
    </p:bg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g3305f08e512_0_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876300"/>
            <a:ext cx="16700501" cy="8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g3305f08e512_0_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900" y="7874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472" name="Google Shape;472;g3305f08e512_0_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600" y="6858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473" name="Google Shape;473;g3305f08e512_0_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" y="5842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474" name="Google Shape;474;g3305f08e512_0_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80000">
            <a:off x="-15849600" y="-685800"/>
            <a:ext cx="16700499" cy="8826501"/>
          </a:xfrm>
          <a:prstGeom prst="rect">
            <a:avLst/>
          </a:prstGeom>
          <a:noFill/>
          <a:ln>
            <a:noFill/>
          </a:ln>
          <a:effectLst>
            <a:outerShdw blurRad="1259140" dist="135701" dir="2220000">
              <a:srgbClr val="000000">
                <a:alpha val="15690"/>
              </a:srgbClr>
            </a:outerShdw>
          </a:effectLst>
        </p:spPr>
      </p:pic>
      <p:pic>
        <p:nvPicPr>
          <p:cNvPr id="475" name="Google Shape;475;g3305f08e512_0_81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400" y="876300"/>
            <a:ext cx="317500" cy="317500"/>
          </a:xfrm>
          <a:prstGeom prst="rect">
            <a:avLst/>
          </a:prstGeom>
          <a:noFill/>
          <a:ln>
            <a:noFill/>
          </a:ln>
          <a:effectLst>
            <a:outerShdw dist="32067" dir="9000000">
              <a:srgbClr val="000000">
                <a:alpha val="65880"/>
              </a:srgbClr>
            </a:outerShdw>
          </a:effectLst>
        </p:spPr>
      </p:pic>
      <p:pic>
        <p:nvPicPr>
          <p:cNvPr id="476" name="Google Shape;476;g3305f08e512_0_81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900" y="177800"/>
            <a:ext cx="1778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g3305f08e512_0_81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300" y="8534400"/>
            <a:ext cx="15239999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g3305f08e512_0_81"/>
          <p:cNvSpPr txBox="1"/>
          <p:nvPr/>
        </p:nvSpPr>
        <p:spPr>
          <a:xfrm>
            <a:off x="13030200" y="8712200"/>
            <a:ext cx="35940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1800">
                <a:solidFill>
                  <a:srgbClr val="1C8A51"/>
                </a:solidFill>
              </a:rPr>
              <a:t>4</a:t>
            </a:r>
            <a:endParaRPr/>
          </a:p>
        </p:txBody>
      </p:sp>
      <p:pic>
        <p:nvPicPr>
          <p:cNvPr id="479" name="Google Shape;479;g3305f08e512_0_8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03400" y="1879600"/>
            <a:ext cx="20955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g3305f08e512_0_81"/>
          <p:cNvSpPr txBox="1"/>
          <p:nvPr/>
        </p:nvSpPr>
        <p:spPr>
          <a:xfrm>
            <a:off x="2032000" y="1917700"/>
            <a:ext cx="16509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Chapter. 0</a:t>
            </a:r>
            <a:r>
              <a:rPr lang="ko-KR" sz="2000">
                <a:solidFill>
                  <a:srgbClr val="FFFFFF"/>
                </a:solidFill>
              </a:rPr>
              <a:t>2</a:t>
            </a:r>
            <a:endParaRPr/>
          </a:p>
        </p:txBody>
      </p:sp>
      <p:sp>
        <p:nvSpPr>
          <p:cNvPr id="481" name="Google Shape;481;g3305f08e512_0_81"/>
          <p:cNvSpPr txBox="1"/>
          <p:nvPr/>
        </p:nvSpPr>
        <p:spPr>
          <a:xfrm>
            <a:off x="4203700" y="1725375"/>
            <a:ext cx="128913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7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뜨거워지는 바다 - 해수면의 온도</a:t>
            </a:r>
            <a:endParaRPr sz="3000" b="1"/>
          </a:p>
        </p:txBody>
      </p:sp>
      <p:pic>
        <p:nvPicPr>
          <p:cNvPr id="482" name="Google Shape;482;g3305f08e512_0_81"/>
          <p:cNvPicPr preferRelativeResize="0"/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8600" y="1855377"/>
            <a:ext cx="5940149" cy="3147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g3305f08e512_0_81"/>
          <p:cNvPicPr preferRelativeResize="0"/>
          <p:nvPr/>
        </p:nvPicPr>
        <p:blipFill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3852" y="5217525"/>
            <a:ext cx="5894900" cy="314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g3305f08e512_0_81"/>
          <p:cNvPicPr preferRelativeResize="0"/>
          <p:nvPr/>
        </p:nvPicPr>
        <p:blipFill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3400" y="2641575"/>
            <a:ext cx="8290188" cy="4396017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3305f08e512_0_81"/>
          <p:cNvSpPr txBox="1"/>
          <p:nvPr/>
        </p:nvSpPr>
        <p:spPr>
          <a:xfrm>
            <a:off x="3143325" y="7328800"/>
            <a:ext cx="5895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한류성 어종이 감소 &amp; 난류성 어종이 증가</a:t>
            </a:r>
            <a:endParaRPr sz="2400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8A51"/>
        </a:solidFill>
        <a:effectLst/>
      </p:bgPr>
    </p:bg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g3305f08e512_0_1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876300"/>
            <a:ext cx="16700501" cy="8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g3305f08e512_0_1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900" y="7874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492" name="Google Shape;492;g3305f08e512_0_1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600" y="6858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493" name="Google Shape;493;g3305f08e512_0_1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" y="5842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494" name="Google Shape;494;g3305f08e512_0_1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80000">
            <a:off x="-15849600" y="-685800"/>
            <a:ext cx="16700499" cy="8826501"/>
          </a:xfrm>
          <a:prstGeom prst="rect">
            <a:avLst/>
          </a:prstGeom>
          <a:noFill/>
          <a:ln>
            <a:noFill/>
          </a:ln>
          <a:effectLst>
            <a:outerShdw blurRad="1259140" dist="135701" dir="2220000">
              <a:srgbClr val="000000">
                <a:alpha val="15690"/>
              </a:srgbClr>
            </a:outerShdw>
          </a:effectLst>
        </p:spPr>
      </p:pic>
      <p:pic>
        <p:nvPicPr>
          <p:cNvPr id="495" name="Google Shape;495;g3305f08e512_0_143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400" y="876300"/>
            <a:ext cx="317500" cy="317500"/>
          </a:xfrm>
          <a:prstGeom prst="rect">
            <a:avLst/>
          </a:prstGeom>
          <a:noFill/>
          <a:ln>
            <a:noFill/>
          </a:ln>
          <a:effectLst>
            <a:outerShdw dist="32067" dir="9000000">
              <a:srgbClr val="000000">
                <a:alpha val="65880"/>
              </a:srgbClr>
            </a:outerShdw>
          </a:effectLst>
        </p:spPr>
      </p:pic>
      <p:pic>
        <p:nvPicPr>
          <p:cNvPr id="496" name="Google Shape;496;g3305f08e512_0_143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900" y="177800"/>
            <a:ext cx="1778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g3305f08e512_0_143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300" y="8534400"/>
            <a:ext cx="15239999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3305f08e512_0_143"/>
          <p:cNvSpPr txBox="1"/>
          <p:nvPr/>
        </p:nvSpPr>
        <p:spPr>
          <a:xfrm>
            <a:off x="13030200" y="8712200"/>
            <a:ext cx="35940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1800">
                <a:solidFill>
                  <a:srgbClr val="1C8A51"/>
                </a:solidFill>
              </a:rPr>
              <a:t>5</a:t>
            </a:r>
            <a:endParaRPr/>
          </a:p>
        </p:txBody>
      </p:sp>
      <p:pic>
        <p:nvPicPr>
          <p:cNvPr id="499" name="Google Shape;499;g3305f08e512_0_14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03400" y="1879600"/>
            <a:ext cx="20955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g3305f08e512_0_143"/>
          <p:cNvSpPr txBox="1"/>
          <p:nvPr/>
        </p:nvSpPr>
        <p:spPr>
          <a:xfrm>
            <a:off x="2032000" y="1917700"/>
            <a:ext cx="16509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Chapter. 0</a:t>
            </a:r>
            <a:r>
              <a:rPr lang="ko-KR" sz="2000">
                <a:solidFill>
                  <a:srgbClr val="FFFFFF"/>
                </a:solidFill>
              </a:rPr>
              <a:t>2</a:t>
            </a:r>
            <a:endParaRPr/>
          </a:p>
        </p:txBody>
      </p:sp>
      <p:sp>
        <p:nvSpPr>
          <p:cNvPr id="501" name="Google Shape;501;g3305f08e512_0_143"/>
          <p:cNvSpPr txBox="1"/>
          <p:nvPr/>
        </p:nvSpPr>
        <p:spPr>
          <a:xfrm>
            <a:off x="4203700" y="1725375"/>
            <a:ext cx="128913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7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뜨거워지는 바다 - 해수면의 온도</a:t>
            </a:r>
            <a:endParaRPr sz="3000" b="1"/>
          </a:p>
        </p:txBody>
      </p:sp>
      <p:pic>
        <p:nvPicPr>
          <p:cNvPr id="502" name="Google Shape;502;g3305f08e512_0_143"/>
          <p:cNvPicPr preferRelativeResize="0"/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3400" y="2652275"/>
            <a:ext cx="8174323" cy="5566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g3305f08e512_0_143"/>
          <p:cNvPicPr preferRelativeResize="0"/>
          <p:nvPr/>
        </p:nvPicPr>
        <p:blipFill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8362" y="2728475"/>
            <a:ext cx="6213538" cy="5377101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g3305f08e512_0_143"/>
          <p:cNvSpPr/>
          <p:nvPr/>
        </p:nvSpPr>
        <p:spPr>
          <a:xfrm>
            <a:off x="11014450" y="3522763"/>
            <a:ext cx="644400" cy="3952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8A51"/>
        </a:solidFill>
        <a:effectLst/>
      </p:bgPr>
    </p:bg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g3305f08e512_0_1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876300"/>
            <a:ext cx="16700501" cy="8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g3305f08e512_0_1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900" y="7874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511" name="Google Shape;511;g3305f08e512_0_1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600" y="6858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512" name="Google Shape;512;g3305f08e512_0_1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" y="5842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513" name="Google Shape;513;g3305f08e512_0_1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80000">
            <a:off x="-15849600" y="-685800"/>
            <a:ext cx="16700499" cy="8826501"/>
          </a:xfrm>
          <a:prstGeom prst="rect">
            <a:avLst/>
          </a:prstGeom>
          <a:noFill/>
          <a:ln>
            <a:noFill/>
          </a:ln>
          <a:effectLst>
            <a:outerShdw blurRad="1259140" dist="135701" dir="2220000">
              <a:srgbClr val="000000">
                <a:alpha val="15690"/>
              </a:srgbClr>
            </a:outerShdw>
          </a:effectLst>
        </p:spPr>
      </p:pic>
      <p:pic>
        <p:nvPicPr>
          <p:cNvPr id="514" name="Google Shape;514;g3305f08e512_0_182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400" y="876300"/>
            <a:ext cx="317500" cy="317500"/>
          </a:xfrm>
          <a:prstGeom prst="rect">
            <a:avLst/>
          </a:prstGeom>
          <a:noFill/>
          <a:ln>
            <a:noFill/>
          </a:ln>
          <a:effectLst>
            <a:outerShdw dist="32067" dir="9000000">
              <a:srgbClr val="000000">
                <a:alpha val="65880"/>
              </a:srgbClr>
            </a:outerShdw>
          </a:effectLst>
        </p:spPr>
      </p:pic>
      <p:pic>
        <p:nvPicPr>
          <p:cNvPr id="515" name="Google Shape;515;g3305f08e512_0_182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900" y="177800"/>
            <a:ext cx="1778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g3305f08e512_0_182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300" y="8534400"/>
            <a:ext cx="15239999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g3305f08e512_0_182"/>
          <p:cNvSpPr txBox="1"/>
          <p:nvPr/>
        </p:nvSpPr>
        <p:spPr>
          <a:xfrm>
            <a:off x="13030200" y="8712200"/>
            <a:ext cx="35940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1800">
                <a:solidFill>
                  <a:srgbClr val="1C8A51"/>
                </a:solidFill>
              </a:rPr>
              <a:t>6</a:t>
            </a:r>
            <a:endParaRPr/>
          </a:p>
        </p:txBody>
      </p:sp>
      <p:pic>
        <p:nvPicPr>
          <p:cNvPr id="518" name="Google Shape;518;g3305f08e512_0_18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03400" y="1879600"/>
            <a:ext cx="20955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g3305f08e512_0_182"/>
          <p:cNvSpPr txBox="1"/>
          <p:nvPr/>
        </p:nvSpPr>
        <p:spPr>
          <a:xfrm>
            <a:off x="2032000" y="1917700"/>
            <a:ext cx="16509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Chapter. 0</a:t>
            </a:r>
            <a:r>
              <a:rPr lang="ko-KR" sz="2000">
                <a:solidFill>
                  <a:srgbClr val="FFFFFF"/>
                </a:solidFill>
              </a:rPr>
              <a:t>2</a:t>
            </a:r>
            <a:endParaRPr/>
          </a:p>
        </p:txBody>
      </p:sp>
      <p:sp>
        <p:nvSpPr>
          <p:cNvPr id="520" name="Google Shape;520;g3305f08e512_0_182"/>
          <p:cNvSpPr txBox="1"/>
          <p:nvPr/>
        </p:nvSpPr>
        <p:spPr>
          <a:xfrm>
            <a:off x="4203700" y="1725375"/>
            <a:ext cx="128913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7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잠겨가는 도시 - 해수면 높이</a:t>
            </a:r>
            <a:endParaRPr sz="3000" b="1"/>
          </a:p>
        </p:txBody>
      </p:sp>
      <p:pic>
        <p:nvPicPr>
          <p:cNvPr id="521" name="Google Shape;521;g3305f08e512_0_182"/>
          <p:cNvPicPr preferRelativeResize="0"/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1975" y="4545287"/>
            <a:ext cx="7706315" cy="3784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g3305f08e512_0_182"/>
          <p:cNvPicPr preferRelativeResize="0"/>
          <p:nvPr/>
        </p:nvPicPr>
        <p:blipFill rotWithShape="1"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48" t="9075" r="2464" b="7430"/>
          <a:stretch/>
        </p:blipFill>
        <p:spPr>
          <a:xfrm>
            <a:off x="9151546" y="4477850"/>
            <a:ext cx="7984454" cy="39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g3305f08e512_0_182"/>
          <p:cNvPicPr preferRelativeResize="0"/>
          <p:nvPr/>
        </p:nvPicPr>
        <p:blipFill rotWithShape="1">
          <a:blip r:embed="rId10">
            <a:alphaModFix amt="19000"/>
          </a:blip>
          <a:srcRect/>
          <a:stretch/>
        </p:blipFill>
        <p:spPr>
          <a:xfrm>
            <a:off x="1621000" y="2508650"/>
            <a:ext cx="15239999" cy="18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g3305f08e512_0_182"/>
          <p:cNvSpPr txBox="1"/>
          <p:nvPr/>
        </p:nvSpPr>
        <p:spPr>
          <a:xfrm>
            <a:off x="1803400" y="2598025"/>
            <a:ext cx="14465700" cy="17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연안침식</a:t>
            </a:r>
            <a:r>
              <a:rPr lang="ko-KR" sz="2400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이란? </a:t>
            </a:r>
            <a:endParaRPr sz="2400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파도, 조류, 해류, 바람, </a:t>
            </a:r>
            <a:r>
              <a:rPr lang="ko-KR" sz="2400" b="1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해수면 상승</a:t>
            </a:r>
            <a:r>
              <a:rPr lang="ko-KR" sz="2400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, 시설물 설치 </a:t>
            </a:r>
            <a:r>
              <a:rPr lang="ko-KR" sz="2400" b="1">
                <a:solidFill>
                  <a:srgbClr val="1C8A51"/>
                </a:solidFill>
              </a:rPr>
              <a:t>→</a:t>
            </a:r>
            <a:r>
              <a:rPr lang="ko-KR" sz="2400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 연안의 지표가 깎이거나 모래 등이 유실되는 현상</a:t>
            </a:r>
            <a:endParaRPr sz="2400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A: 양호, B: 보통, C: 우려, D: 심각</a:t>
            </a:r>
            <a:endParaRPr sz="2400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8A51"/>
        </a:solidFill>
        <a:effectLst/>
      </p:bgPr>
    </p:bg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g3305f08e512_0_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876300"/>
            <a:ext cx="16700501" cy="8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g3305f08e512_0_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900" y="7874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531" name="Google Shape;531;g3305f08e512_0_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600" y="6858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532" name="Google Shape;532;g3305f08e512_0_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" y="5842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533" name="Google Shape;533;g3305f08e512_0_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80000">
            <a:off x="-15849600" y="-685800"/>
            <a:ext cx="16700499" cy="8826501"/>
          </a:xfrm>
          <a:prstGeom prst="rect">
            <a:avLst/>
          </a:prstGeom>
          <a:noFill/>
          <a:ln>
            <a:noFill/>
          </a:ln>
          <a:effectLst>
            <a:outerShdw blurRad="1259140" dist="135701" dir="2220000">
              <a:srgbClr val="000000">
                <a:alpha val="15690"/>
              </a:srgbClr>
            </a:outerShdw>
          </a:effectLst>
        </p:spPr>
      </p:pic>
      <p:pic>
        <p:nvPicPr>
          <p:cNvPr id="534" name="Google Shape;534;g3305f08e512_0_103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400" y="876300"/>
            <a:ext cx="317500" cy="317500"/>
          </a:xfrm>
          <a:prstGeom prst="rect">
            <a:avLst/>
          </a:prstGeom>
          <a:noFill/>
          <a:ln>
            <a:noFill/>
          </a:ln>
          <a:effectLst>
            <a:outerShdw dist="32067" dir="9000000">
              <a:srgbClr val="000000">
                <a:alpha val="65880"/>
              </a:srgbClr>
            </a:outerShdw>
          </a:effectLst>
        </p:spPr>
      </p:pic>
      <p:pic>
        <p:nvPicPr>
          <p:cNvPr id="535" name="Google Shape;535;g3305f08e512_0_103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900" y="177800"/>
            <a:ext cx="1778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g3305f08e512_0_103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300" y="8534400"/>
            <a:ext cx="15239999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g3305f08e512_0_103"/>
          <p:cNvSpPr txBox="1"/>
          <p:nvPr/>
        </p:nvSpPr>
        <p:spPr>
          <a:xfrm>
            <a:off x="13030200" y="8712200"/>
            <a:ext cx="35940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1800">
                <a:solidFill>
                  <a:srgbClr val="1C8A51"/>
                </a:solidFill>
              </a:rPr>
              <a:t>7</a:t>
            </a:r>
            <a:endParaRPr/>
          </a:p>
        </p:txBody>
      </p:sp>
      <p:pic>
        <p:nvPicPr>
          <p:cNvPr id="538" name="Google Shape;538;g3305f08e512_0_10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03400" y="1879600"/>
            <a:ext cx="20955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g3305f08e512_0_103"/>
          <p:cNvSpPr txBox="1"/>
          <p:nvPr/>
        </p:nvSpPr>
        <p:spPr>
          <a:xfrm>
            <a:off x="2032000" y="1917700"/>
            <a:ext cx="16509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Chapter. 0</a:t>
            </a:r>
            <a:r>
              <a:rPr lang="ko-KR" sz="2000">
                <a:solidFill>
                  <a:srgbClr val="FFFFFF"/>
                </a:solidFill>
              </a:rPr>
              <a:t>2</a:t>
            </a:r>
            <a:endParaRPr/>
          </a:p>
        </p:txBody>
      </p:sp>
      <p:sp>
        <p:nvSpPr>
          <p:cNvPr id="540" name="Google Shape;540;g3305f08e512_0_103"/>
          <p:cNvSpPr txBox="1"/>
          <p:nvPr/>
        </p:nvSpPr>
        <p:spPr>
          <a:xfrm>
            <a:off x="4203700" y="1725375"/>
            <a:ext cx="128913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7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잠겨가는 도시 - 해수면 높이</a:t>
            </a:r>
            <a:endParaRPr sz="3000" b="1"/>
          </a:p>
        </p:txBody>
      </p:sp>
      <p:pic>
        <p:nvPicPr>
          <p:cNvPr id="541" name="Google Shape;541;g3305f08e512_0_103"/>
          <p:cNvPicPr preferRelativeResize="0"/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1050" y="2501800"/>
            <a:ext cx="7381499" cy="3960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g3305f08e512_0_103"/>
          <p:cNvPicPr preferRelativeResize="0"/>
          <p:nvPr/>
        </p:nvPicPr>
        <p:blipFill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2900" y="2500275"/>
            <a:ext cx="6669088" cy="5807062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g3305f08e512_0_103"/>
          <p:cNvSpPr txBox="1"/>
          <p:nvPr/>
        </p:nvSpPr>
        <p:spPr>
          <a:xfrm>
            <a:off x="9115850" y="6763600"/>
            <a:ext cx="6868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400" b="1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해수면 높이가 꾸준히 상승 </a:t>
            </a:r>
            <a:r>
              <a:rPr lang="ko-KR" sz="2400" b="1">
                <a:solidFill>
                  <a:srgbClr val="1C8A51"/>
                </a:solidFill>
              </a:rPr>
              <a:t>→</a:t>
            </a:r>
            <a:r>
              <a:rPr lang="ko-KR" sz="2400" b="1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 연안 침식 건수 증가</a:t>
            </a:r>
            <a:endParaRPr sz="2400"/>
          </a:p>
        </p:txBody>
      </p:sp>
      <p:sp>
        <p:nvSpPr>
          <p:cNvPr id="544" name="Google Shape;544;g3305f08e512_0_103"/>
          <p:cNvSpPr/>
          <p:nvPr/>
        </p:nvSpPr>
        <p:spPr>
          <a:xfrm>
            <a:off x="2554000" y="3385100"/>
            <a:ext cx="826500" cy="4258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8A5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876300"/>
            <a:ext cx="16700500" cy="8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900" y="787400"/>
            <a:ext cx="16700500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86"/>
              </a:srgbClr>
            </a:outerShdw>
          </a:effectLst>
        </p:spPr>
      </p:pic>
      <p:pic>
        <p:nvPicPr>
          <p:cNvPr id="178" name="Google Shape;17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600" y="685800"/>
            <a:ext cx="16700500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86"/>
              </a:srgbClr>
            </a:outerShdw>
          </a:effectLst>
        </p:spPr>
      </p:pic>
      <p:pic>
        <p:nvPicPr>
          <p:cNvPr id="179" name="Google Shape;17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4050" y="61595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86"/>
              </a:srgbClr>
            </a:outerShdw>
          </a:effectLst>
        </p:spPr>
      </p:pic>
      <p:pic>
        <p:nvPicPr>
          <p:cNvPr id="180" name="Google Shape;18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80000">
            <a:off x="-15849600" y="-685800"/>
            <a:ext cx="16700500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220000">
              <a:srgbClr val="000000">
                <a:alpha val="15686"/>
              </a:srgbClr>
            </a:outerShdw>
          </a:effectLst>
        </p:spPr>
      </p:pic>
      <p:pic>
        <p:nvPicPr>
          <p:cNvPr id="181" name="Google Shape;181;p2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400" y="876300"/>
            <a:ext cx="317500" cy="317500"/>
          </a:xfrm>
          <a:prstGeom prst="rect">
            <a:avLst/>
          </a:prstGeom>
          <a:noFill/>
          <a:ln>
            <a:noFill/>
          </a:ln>
          <a:effectLst>
            <a:outerShdw dist="32067" dir="9000000">
              <a:srgbClr val="000000">
                <a:alpha val="65882"/>
              </a:srgbClr>
            </a:outerShdw>
          </a:effectLst>
        </p:spPr>
      </p:pic>
      <p:pic>
        <p:nvPicPr>
          <p:cNvPr id="182" name="Google Shape;182;p2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900" y="177800"/>
            <a:ext cx="1778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"/>
          <p:cNvSpPr txBox="1"/>
          <p:nvPr/>
        </p:nvSpPr>
        <p:spPr>
          <a:xfrm>
            <a:off x="1803400" y="1676400"/>
            <a:ext cx="6375400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37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4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/>
          </a:p>
        </p:txBody>
      </p:sp>
      <p:pic>
        <p:nvPicPr>
          <p:cNvPr id="184" name="Google Shape;184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344400" y="1308100"/>
            <a:ext cx="3276600" cy="279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17700" y="3886200"/>
            <a:ext cx="46228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"/>
          <p:cNvSpPr txBox="1"/>
          <p:nvPr/>
        </p:nvSpPr>
        <p:spPr>
          <a:xfrm>
            <a:off x="2768600" y="5047750"/>
            <a:ext cx="29211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b="1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북극과 남극</a:t>
            </a:r>
            <a:endParaRPr sz="2500" b="1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b="1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-최수창-</a:t>
            </a:r>
            <a:endParaRPr sz="2500" b="1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"/>
          <p:cNvSpPr txBox="1"/>
          <p:nvPr/>
        </p:nvSpPr>
        <p:spPr>
          <a:xfrm>
            <a:off x="3263900" y="4267200"/>
            <a:ext cx="1930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37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00" b="0" i="0" u="none" strike="noStrike" cap="none">
                <a:solidFill>
                  <a:srgbClr val="C0CD63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pic>
        <p:nvPicPr>
          <p:cNvPr id="188" name="Google Shape;188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92900" y="3886200"/>
            <a:ext cx="46228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"/>
          <p:cNvSpPr txBox="1"/>
          <p:nvPr/>
        </p:nvSpPr>
        <p:spPr>
          <a:xfrm>
            <a:off x="7543800" y="4889950"/>
            <a:ext cx="29211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b="1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해수면의 변화</a:t>
            </a:r>
            <a:endParaRPr sz="2500" b="1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b="1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-김영혜-</a:t>
            </a:r>
            <a:endParaRPr sz="2500" b="1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"/>
          <p:cNvSpPr txBox="1"/>
          <p:nvPr/>
        </p:nvSpPr>
        <p:spPr>
          <a:xfrm>
            <a:off x="8039100" y="4267200"/>
            <a:ext cx="1930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37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00" b="0" i="0" u="none" strike="noStrike" cap="none">
                <a:solidFill>
                  <a:srgbClr val="C0CD63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pic>
        <p:nvPicPr>
          <p:cNvPr id="191" name="Google Shape;191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468100" y="3886200"/>
            <a:ext cx="46228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"/>
          <p:cNvSpPr txBox="1"/>
          <p:nvPr/>
        </p:nvSpPr>
        <p:spPr>
          <a:xfrm>
            <a:off x="12319000" y="5086350"/>
            <a:ext cx="29211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b="1" i="0" u="none" strike="noStrike" cap="none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온실효과란?</a:t>
            </a:r>
            <a:endParaRPr sz="2500" b="1" i="0" u="none" strike="noStrike" cap="none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b="1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      -김수연-</a:t>
            </a:r>
            <a:endParaRPr sz="2500" b="1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"/>
          <p:cNvSpPr txBox="1"/>
          <p:nvPr/>
        </p:nvSpPr>
        <p:spPr>
          <a:xfrm>
            <a:off x="12814300" y="4267200"/>
            <a:ext cx="19305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37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00" b="0" i="0" u="none" strike="noStrike" cap="none">
                <a:solidFill>
                  <a:srgbClr val="C0CD63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pic>
        <p:nvPicPr>
          <p:cNvPr id="194" name="Google Shape;194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51350" y="6324600"/>
            <a:ext cx="4622801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"/>
          <p:cNvSpPr txBox="1"/>
          <p:nvPr/>
        </p:nvSpPr>
        <p:spPr>
          <a:xfrm>
            <a:off x="4476800" y="7504700"/>
            <a:ext cx="37719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b="1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기후변화에 따른 대응</a:t>
            </a:r>
            <a:endParaRPr sz="2500" b="1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b="1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- 김성익-</a:t>
            </a:r>
            <a:endParaRPr sz="2500" b="1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"/>
          <p:cNvSpPr txBox="1"/>
          <p:nvPr/>
        </p:nvSpPr>
        <p:spPr>
          <a:xfrm>
            <a:off x="5397500" y="6712000"/>
            <a:ext cx="19305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37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00" b="0" i="0" u="none" strike="noStrike" cap="none">
                <a:solidFill>
                  <a:srgbClr val="C0CD63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pic>
        <p:nvPicPr>
          <p:cNvPr id="197" name="Google Shape;197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997950" y="6324600"/>
            <a:ext cx="4622801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"/>
          <p:cNvSpPr txBox="1"/>
          <p:nvPr/>
        </p:nvSpPr>
        <p:spPr>
          <a:xfrm>
            <a:off x="9848800" y="7504700"/>
            <a:ext cx="29211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b="1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최종결론</a:t>
            </a:r>
            <a:endParaRPr sz="2500" b="1"/>
          </a:p>
        </p:txBody>
      </p:sp>
      <p:sp>
        <p:nvSpPr>
          <p:cNvPr id="199" name="Google Shape;199;p2"/>
          <p:cNvSpPr txBox="1"/>
          <p:nvPr/>
        </p:nvSpPr>
        <p:spPr>
          <a:xfrm>
            <a:off x="10344100" y="6778650"/>
            <a:ext cx="19305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37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00" b="0" i="0" u="none" strike="noStrike" cap="none">
                <a:solidFill>
                  <a:srgbClr val="C0CD63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/>
          </a:p>
        </p:txBody>
      </p:sp>
      <p:pic>
        <p:nvPicPr>
          <p:cNvPr id="200" name="Google Shape;200;p2"/>
          <p:cNvPicPr preferRelativeResize="0"/>
          <p:nvPr/>
        </p:nvPicPr>
        <p:blipFill rotWithShape="1"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18800" y="1498600"/>
            <a:ext cx="1181100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8A51"/>
        </a:solid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g3305f08e512_0_2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876300"/>
            <a:ext cx="16700501" cy="8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g3305f08e512_0_2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900" y="7874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551" name="Google Shape;551;g3305f08e512_0_2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600" y="6858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552" name="Google Shape;552;g3305f08e512_0_2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" y="5842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553" name="Google Shape;553;g3305f08e512_0_2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80000">
            <a:off x="-15849600" y="-685800"/>
            <a:ext cx="16700499" cy="8826501"/>
          </a:xfrm>
          <a:prstGeom prst="rect">
            <a:avLst/>
          </a:prstGeom>
          <a:noFill/>
          <a:ln>
            <a:noFill/>
          </a:ln>
          <a:effectLst>
            <a:outerShdw blurRad="1259140" dist="135701" dir="2220000">
              <a:srgbClr val="000000">
                <a:alpha val="15690"/>
              </a:srgbClr>
            </a:outerShdw>
          </a:effectLst>
        </p:spPr>
      </p:pic>
      <p:pic>
        <p:nvPicPr>
          <p:cNvPr id="554" name="Google Shape;554;g3305f08e512_0_215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400" y="876300"/>
            <a:ext cx="317500" cy="317500"/>
          </a:xfrm>
          <a:prstGeom prst="rect">
            <a:avLst/>
          </a:prstGeom>
          <a:noFill/>
          <a:ln>
            <a:noFill/>
          </a:ln>
          <a:effectLst>
            <a:outerShdw dist="32067" dir="9000000">
              <a:srgbClr val="000000">
                <a:alpha val="65880"/>
              </a:srgbClr>
            </a:outerShdw>
          </a:effectLst>
        </p:spPr>
      </p:pic>
      <p:pic>
        <p:nvPicPr>
          <p:cNvPr id="555" name="Google Shape;555;g3305f08e512_0_215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900" y="177800"/>
            <a:ext cx="1778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g3305f08e512_0_215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300" y="8534400"/>
            <a:ext cx="15239999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g3305f08e512_0_215"/>
          <p:cNvSpPr txBox="1"/>
          <p:nvPr/>
        </p:nvSpPr>
        <p:spPr>
          <a:xfrm>
            <a:off x="13030200" y="8712200"/>
            <a:ext cx="35940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1800">
                <a:solidFill>
                  <a:srgbClr val="1C8A51"/>
                </a:solidFill>
              </a:rPr>
              <a:t>8</a:t>
            </a:r>
            <a:endParaRPr/>
          </a:p>
        </p:txBody>
      </p:sp>
      <p:pic>
        <p:nvPicPr>
          <p:cNvPr id="558" name="Google Shape;558;g3305f08e512_0_2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03400" y="1879600"/>
            <a:ext cx="20955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g3305f08e512_0_215"/>
          <p:cNvSpPr txBox="1"/>
          <p:nvPr/>
        </p:nvSpPr>
        <p:spPr>
          <a:xfrm>
            <a:off x="2032000" y="1917700"/>
            <a:ext cx="16509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Chapter. 0</a:t>
            </a:r>
            <a:r>
              <a:rPr lang="ko-KR" sz="2000">
                <a:solidFill>
                  <a:srgbClr val="FFFFFF"/>
                </a:solidFill>
              </a:rPr>
              <a:t>2</a:t>
            </a:r>
            <a:endParaRPr/>
          </a:p>
        </p:txBody>
      </p:sp>
      <p:pic>
        <p:nvPicPr>
          <p:cNvPr id="560" name="Google Shape;560;g3305f08e512_0_215"/>
          <p:cNvPicPr preferRelativeResize="0"/>
          <p:nvPr/>
        </p:nvPicPr>
        <p:blipFill rotWithShape="1">
          <a:blip r:embed="rId8">
            <a:alphaModFix amt="19000"/>
          </a:blip>
          <a:srcRect/>
          <a:stretch/>
        </p:blipFill>
        <p:spPr>
          <a:xfrm>
            <a:off x="1803400" y="2914775"/>
            <a:ext cx="8537001" cy="536555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g3305f08e512_0_215"/>
          <p:cNvSpPr txBox="1"/>
          <p:nvPr/>
        </p:nvSpPr>
        <p:spPr>
          <a:xfrm>
            <a:off x="2043350" y="3003325"/>
            <a:ext cx="8174700" cy="50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요약 및 결론</a:t>
            </a:r>
            <a:endParaRPr sz="2800" b="1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rgbClr val="1C8A51"/>
                </a:solidFill>
              </a:rPr>
              <a:t>🌊 해수면 높이 상승 → 연안 침식 증가</a:t>
            </a:r>
            <a:endParaRPr sz="2400" b="1">
              <a:solidFill>
                <a:srgbClr val="1C8A5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rgbClr val="1C8A5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rgbClr val="1C8A51"/>
                </a:solidFill>
              </a:rPr>
              <a:t>📈 해수면 온도 상승 → 어종 변화</a:t>
            </a:r>
            <a:endParaRPr sz="2400" b="1">
              <a:solidFill>
                <a:srgbClr val="1C8A5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rgbClr val="1C8A5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rgbClr val="1C8A51"/>
                </a:solidFill>
              </a:rPr>
              <a:t>📢 최종 결론</a:t>
            </a:r>
            <a:endParaRPr sz="2400" b="1">
              <a:solidFill>
                <a:srgbClr val="1C8A5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1C8A51"/>
              </a:buClr>
              <a:buSzPts val="2400"/>
              <a:buChar char="-"/>
            </a:pPr>
            <a:r>
              <a:rPr lang="ko-KR" sz="2400" b="1">
                <a:solidFill>
                  <a:srgbClr val="1C8A51"/>
                </a:solidFill>
              </a:rPr>
              <a:t>해수면 상승과 해양 온도 변화는 이미 진행 중!</a:t>
            </a:r>
            <a:endParaRPr sz="2400" b="1">
              <a:solidFill>
                <a:srgbClr val="1C8A5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8A51"/>
              </a:buClr>
              <a:buSzPts val="2400"/>
              <a:buChar char="-"/>
            </a:pPr>
            <a:r>
              <a:rPr lang="ko-KR" sz="2400" b="1">
                <a:solidFill>
                  <a:srgbClr val="1C8A51"/>
                </a:solidFill>
              </a:rPr>
              <a:t>해안 지역과 바다 생태계에 실질적인 영향을 미치고 있음!</a:t>
            </a:r>
            <a:endParaRPr sz="2300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g3305f08e512_0_215"/>
          <p:cNvSpPr txBox="1"/>
          <p:nvPr/>
        </p:nvSpPr>
        <p:spPr>
          <a:xfrm>
            <a:off x="4203700" y="1725375"/>
            <a:ext cx="128913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7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해수면의 변화, 우리에게 닥친 위협</a:t>
            </a:r>
            <a:endParaRPr sz="3000" b="1"/>
          </a:p>
        </p:txBody>
      </p:sp>
      <p:pic>
        <p:nvPicPr>
          <p:cNvPr id="563" name="Google Shape;563;g3305f08e512_0_215"/>
          <p:cNvPicPr preferRelativeResize="0"/>
          <p:nvPr/>
        </p:nvPicPr>
        <p:blipFill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1775" y="2489175"/>
            <a:ext cx="5744849" cy="574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7C48"/>
        </a:solidFill>
        <a:effectLst/>
      </p:bgPr>
    </p:bg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g32fbc974adf_1_3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876300"/>
            <a:ext cx="16700501" cy="8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g32fbc974adf_1_3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900" y="7874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570" name="Google Shape;570;g32fbc974adf_1_3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600" y="697066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571" name="Google Shape;571;g32fbc974adf_1_3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80000">
            <a:off x="-15849600" y="-685800"/>
            <a:ext cx="16700499" cy="8826501"/>
          </a:xfrm>
          <a:prstGeom prst="rect">
            <a:avLst/>
          </a:prstGeom>
          <a:noFill/>
          <a:ln>
            <a:noFill/>
          </a:ln>
          <a:effectLst>
            <a:outerShdw blurRad="1259140" dist="135701" dir="2220000">
              <a:srgbClr val="000000">
                <a:alpha val="15690"/>
              </a:srgbClr>
            </a:outerShdw>
          </a:effectLst>
        </p:spPr>
      </p:pic>
      <p:pic>
        <p:nvPicPr>
          <p:cNvPr id="572" name="Google Shape;572;g32fbc974adf_1_318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400" y="876300"/>
            <a:ext cx="317500" cy="317500"/>
          </a:xfrm>
          <a:prstGeom prst="rect">
            <a:avLst/>
          </a:prstGeom>
          <a:noFill/>
          <a:ln>
            <a:noFill/>
          </a:ln>
          <a:effectLst>
            <a:outerShdw dist="32067" dir="9000000">
              <a:srgbClr val="000000">
                <a:alpha val="65880"/>
              </a:srgbClr>
            </a:outerShdw>
          </a:effectLst>
        </p:spPr>
      </p:pic>
      <p:pic>
        <p:nvPicPr>
          <p:cNvPr id="573" name="Google Shape;573;g32fbc974adf_1_318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900" y="177800"/>
            <a:ext cx="1778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g32fbc974adf_1_318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300" y="8534400"/>
            <a:ext cx="15239999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g32fbc974adf_1_318"/>
          <p:cNvSpPr txBox="1"/>
          <p:nvPr/>
        </p:nvSpPr>
        <p:spPr>
          <a:xfrm>
            <a:off x="13030200" y="8712200"/>
            <a:ext cx="35940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1800">
                <a:solidFill>
                  <a:srgbClr val="1C8A51"/>
                </a:solidFill>
              </a:rPr>
              <a:t>1</a:t>
            </a:r>
            <a:endParaRPr/>
          </a:p>
        </p:txBody>
      </p:sp>
      <p:sp>
        <p:nvSpPr>
          <p:cNvPr id="576" name="Google Shape;576;g32fbc974adf_1_318"/>
          <p:cNvSpPr txBox="1"/>
          <p:nvPr/>
        </p:nvSpPr>
        <p:spPr>
          <a:xfrm>
            <a:off x="4117668" y="1447800"/>
            <a:ext cx="11569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7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500" b="0" i="0" u="none" strike="noStrike" cap="none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국내 평균기온 (</a:t>
            </a:r>
            <a:r>
              <a:rPr lang="ko-KR" sz="6500" b="1" i="0" u="none" strike="noStrike" cap="none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1908~2024</a:t>
            </a:r>
            <a:r>
              <a:rPr lang="ko-KR" sz="6500" b="0" i="0" u="none" strike="noStrike" cap="none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6500" b="0" i="0" u="none" strike="noStrike" cap="none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7" name="Google Shape;577;g32fbc974adf_1_3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03400" y="1879600"/>
            <a:ext cx="20955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g32fbc974adf_1_318"/>
          <p:cNvSpPr txBox="1"/>
          <p:nvPr/>
        </p:nvSpPr>
        <p:spPr>
          <a:xfrm>
            <a:off x="2032000" y="1917700"/>
            <a:ext cx="16509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Chapter. 0</a:t>
            </a:r>
            <a:r>
              <a:rPr lang="ko-KR" sz="2000">
                <a:solidFill>
                  <a:srgbClr val="FFFFFF"/>
                </a:solidFill>
              </a:rPr>
              <a:t>3</a:t>
            </a:r>
            <a:endParaRPr/>
          </a:p>
        </p:txBody>
      </p:sp>
      <p:pic>
        <p:nvPicPr>
          <p:cNvPr id="579" name="Google Shape;579;g32fbc974adf_1_31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78800" y="2769450"/>
            <a:ext cx="15022499" cy="5539262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g32fbc974adf_1_318"/>
          <p:cNvSpPr/>
          <p:nvPr/>
        </p:nvSpPr>
        <p:spPr>
          <a:xfrm>
            <a:off x="10667150" y="5746775"/>
            <a:ext cx="405000" cy="355500"/>
          </a:xfrm>
          <a:prstGeom prst="donut">
            <a:avLst>
              <a:gd name="adj" fmla="val 23894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g32fbc974adf_1_318"/>
          <p:cNvSpPr/>
          <p:nvPr/>
        </p:nvSpPr>
        <p:spPr>
          <a:xfrm>
            <a:off x="10530650" y="4704275"/>
            <a:ext cx="1355700" cy="8121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/>
              <a:t>평균 기온 11.1도</a:t>
            </a:r>
            <a:endParaRPr sz="2100"/>
          </a:p>
        </p:txBody>
      </p:sp>
      <p:sp>
        <p:nvSpPr>
          <p:cNvPr id="582" name="Google Shape;582;g32fbc974adf_1_318"/>
          <p:cNvSpPr/>
          <p:nvPr/>
        </p:nvSpPr>
        <p:spPr>
          <a:xfrm>
            <a:off x="15170250" y="4704275"/>
            <a:ext cx="405000" cy="355500"/>
          </a:xfrm>
          <a:prstGeom prst="donut">
            <a:avLst>
              <a:gd name="adj" fmla="val 23894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g32fbc974adf_1_318"/>
          <p:cNvSpPr/>
          <p:nvPr/>
        </p:nvSpPr>
        <p:spPr>
          <a:xfrm>
            <a:off x="15053100" y="3638500"/>
            <a:ext cx="1355700" cy="8121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/>
              <a:t>평균 기온 14.5도</a:t>
            </a:r>
            <a:endParaRPr sz="21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8A51"/>
        </a:solidFill>
        <a:effectLst/>
      </p:bgPr>
    </p:bg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g32fbc974adf_1_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876300"/>
            <a:ext cx="16700501" cy="8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g32fbc974adf_1_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900" y="7874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590" name="Google Shape;590;g32fbc974adf_1_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600" y="6858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591" name="Google Shape;591;g32fbc974adf_1_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" y="5842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592" name="Google Shape;592;g32fbc974adf_1_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80000">
            <a:off x="-15849600" y="-685800"/>
            <a:ext cx="16700499" cy="8826501"/>
          </a:xfrm>
          <a:prstGeom prst="rect">
            <a:avLst/>
          </a:prstGeom>
          <a:noFill/>
          <a:ln>
            <a:noFill/>
          </a:ln>
          <a:effectLst>
            <a:outerShdw blurRad="1259140" dist="135701" dir="2220000">
              <a:srgbClr val="000000">
                <a:alpha val="15690"/>
              </a:srgbClr>
            </a:outerShdw>
          </a:effectLst>
        </p:spPr>
      </p:pic>
      <p:pic>
        <p:nvPicPr>
          <p:cNvPr id="593" name="Google Shape;593;g32fbc974adf_1_114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400" y="876300"/>
            <a:ext cx="317500" cy="317500"/>
          </a:xfrm>
          <a:prstGeom prst="rect">
            <a:avLst/>
          </a:prstGeom>
          <a:noFill/>
          <a:ln>
            <a:noFill/>
          </a:ln>
          <a:effectLst>
            <a:outerShdw dist="32067" dir="9000000">
              <a:srgbClr val="000000">
                <a:alpha val="65880"/>
              </a:srgbClr>
            </a:outerShdw>
          </a:effectLst>
        </p:spPr>
      </p:pic>
      <p:pic>
        <p:nvPicPr>
          <p:cNvPr id="594" name="Google Shape;594;g32fbc974adf_1_114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900" y="177800"/>
            <a:ext cx="1778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g32fbc974adf_1_114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300" y="8534400"/>
            <a:ext cx="15239999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g32fbc974adf_1_114"/>
          <p:cNvSpPr txBox="1"/>
          <p:nvPr/>
        </p:nvSpPr>
        <p:spPr>
          <a:xfrm>
            <a:off x="13030200" y="8712200"/>
            <a:ext cx="35940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1800">
                <a:solidFill>
                  <a:srgbClr val="1C8A51"/>
                </a:solidFill>
              </a:rPr>
              <a:t>2</a:t>
            </a:r>
            <a:endParaRPr/>
          </a:p>
        </p:txBody>
      </p:sp>
      <p:sp>
        <p:nvSpPr>
          <p:cNvPr id="597" name="Google Shape;597;g32fbc974adf_1_114"/>
          <p:cNvSpPr txBox="1"/>
          <p:nvPr/>
        </p:nvSpPr>
        <p:spPr>
          <a:xfrm>
            <a:off x="1803400" y="2590800"/>
            <a:ext cx="65277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7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300" b="0" i="0" u="none" strike="noStrike" cap="none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온실효과란</a:t>
            </a:r>
            <a:endParaRPr/>
          </a:p>
        </p:txBody>
      </p:sp>
      <p:pic>
        <p:nvPicPr>
          <p:cNvPr id="598" name="Google Shape;598;g32fbc974adf_1_1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03400" y="1879600"/>
            <a:ext cx="20955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g32fbc974adf_1_114"/>
          <p:cNvSpPr txBox="1"/>
          <p:nvPr/>
        </p:nvSpPr>
        <p:spPr>
          <a:xfrm>
            <a:off x="2032000" y="1917700"/>
            <a:ext cx="16509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Chapter. 0</a:t>
            </a:r>
            <a:r>
              <a:rPr lang="ko-KR" sz="2000">
                <a:solidFill>
                  <a:srgbClr val="FFFFFF"/>
                </a:solidFill>
              </a:rPr>
              <a:t>3</a:t>
            </a:r>
            <a:endParaRPr/>
          </a:p>
        </p:txBody>
      </p:sp>
      <p:pic>
        <p:nvPicPr>
          <p:cNvPr id="600" name="Google Shape;600;g32fbc974adf_1_114"/>
          <p:cNvPicPr preferRelativeResize="0"/>
          <p:nvPr/>
        </p:nvPicPr>
        <p:blipFill rotWithShape="1">
          <a:blip r:embed="rId8">
            <a:alphaModFix amt="73000"/>
          </a:blip>
          <a:srcRect/>
          <a:stretch/>
        </p:blipFill>
        <p:spPr>
          <a:xfrm rot="10800000">
            <a:off x="6019800" y="3187700"/>
            <a:ext cx="6121400" cy="387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g32fbc974adf_1_11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908800" y="3937000"/>
            <a:ext cx="4330700" cy="433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g32fbc974adf_1_11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727200" y="6337300"/>
            <a:ext cx="14617701" cy="16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g32fbc974adf_1_114"/>
          <p:cNvSpPr txBox="1"/>
          <p:nvPr/>
        </p:nvSpPr>
        <p:spPr>
          <a:xfrm>
            <a:off x="4572000" y="6794500"/>
            <a:ext cx="11488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0" i="0" u="none" strike="noStrike" cap="none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온실기체가</a:t>
            </a:r>
            <a:r>
              <a:rPr lang="ko-KR" sz="22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200" b="0" i="0" u="none" strike="noStrike" cap="none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태양에서</a:t>
            </a:r>
            <a:r>
              <a:rPr lang="ko-KR" sz="22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200" b="0" i="0" u="none" strike="noStrike" cap="none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오는</a:t>
            </a:r>
            <a:r>
              <a:rPr lang="ko-KR" sz="22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200" b="0" i="0" u="none" strike="noStrike" cap="none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햇빛을</a:t>
            </a:r>
            <a:r>
              <a:rPr lang="ko-KR" sz="22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200" b="0" i="0" u="none" strike="noStrike" cap="none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통과시키고</a:t>
            </a:r>
            <a:r>
              <a:rPr lang="ko-KR" sz="22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200" b="0" i="0" u="none" strike="noStrike" cap="none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지구에서</a:t>
            </a:r>
            <a:r>
              <a:rPr lang="ko-KR" sz="22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200" b="0" i="0" u="none" strike="noStrike" cap="none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방출하는</a:t>
            </a:r>
            <a:r>
              <a:rPr lang="ko-KR" sz="22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200" b="0" i="0" u="none" strike="noStrike" cap="none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빛</a:t>
            </a:r>
            <a:r>
              <a:rPr lang="ko-KR" sz="22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sz="2200" b="0" i="0" u="none" strike="noStrike" cap="none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적외선</a:t>
            </a:r>
            <a:r>
              <a:rPr lang="ko-KR" sz="22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-KR" sz="2200" b="0" i="0" u="none" strike="noStrike" cap="none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을</a:t>
            </a:r>
            <a:endParaRPr/>
          </a:p>
          <a:p>
            <a:pPr marL="0" marR="0" lvl="0" indent="0" algn="l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0" i="0" u="none" strike="noStrike" cap="none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다시</a:t>
            </a:r>
            <a:r>
              <a:rPr lang="ko-KR" sz="22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200" b="0" i="0" u="none" strike="noStrike" cap="none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흡수하여</a:t>
            </a:r>
            <a:r>
              <a:rPr lang="ko-KR" sz="22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ko-KR" sz="2200" b="0" i="0" u="none" strike="noStrike" cap="none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지구로</a:t>
            </a:r>
            <a:r>
              <a:rPr lang="ko-KR" sz="22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200" b="0" i="0" u="none" strike="noStrike" cap="none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되돌려</a:t>
            </a:r>
            <a:r>
              <a:rPr lang="ko-KR" sz="22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200" b="0" i="0" u="none" strike="noStrike" cap="none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보내는데</a:t>
            </a:r>
            <a:r>
              <a:rPr lang="ko-KR" sz="22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200" b="0" i="0" u="none" strike="noStrike" cap="none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이때</a:t>
            </a:r>
            <a:r>
              <a:rPr lang="ko-KR" sz="22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200" b="0" i="0" u="none" strike="noStrike" cap="none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지구의</a:t>
            </a:r>
            <a:r>
              <a:rPr lang="ko-KR" sz="22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200" b="0" i="0" u="none" strike="noStrike" cap="none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온도가</a:t>
            </a:r>
            <a:r>
              <a:rPr lang="ko-KR" sz="22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200" b="0" i="0" u="none" strike="noStrike" cap="none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높아지는</a:t>
            </a:r>
            <a:r>
              <a:rPr lang="ko-KR" sz="22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200" b="0" i="0" u="none" strike="noStrike" cap="none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현상</a:t>
            </a:r>
            <a:endParaRPr/>
          </a:p>
        </p:txBody>
      </p:sp>
      <p:pic>
        <p:nvPicPr>
          <p:cNvPr id="604" name="Google Shape;604;g32fbc974adf_1_114"/>
          <p:cNvPicPr preferRelativeResize="0"/>
          <p:nvPr/>
        </p:nvPicPr>
        <p:blipFill rotWithShape="1">
          <a:blip r:embed="rId1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52300" y="1866900"/>
            <a:ext cx="1473200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g32fbc974adf_1_114"/>
          <p:cNvPicPr preferRelativeResize="0"/>
          <p:nvPr/>
        </p:nvPicPr>
        <p:blipFill rotWithShape="1">
          <a:blip r:embed="rId1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-10740000">
            <a:off x="11074400" y="2679700"/>
            <a:ext cx="914400" cy="2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g32fbc974adf_1_114"/>
          <p:cNvPicPr preferRelativeResize="0"/>
          <p:nvPr/>
        </p:nvPicPr>
        <p:blipFill rotWithShape="1">
          <a:blip r:embed="rId1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9000000">
            <a:off x="11112500" y="3225800"/>
            <a:ext cx="1003300" cy="2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g32fbc974adf_1_114"/>
          <p:cNvPicPr preferRelativeResize="0"/>
          <p:nvPr/>
        </p:nvPicPr>
        <p:blipFill rotWithShape="1">
          <a:blip r:embed="rId1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6780001">
            <a:off x="11684000" y="3606800"/>
            <a:ext cx="838200" cy="2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g32fbc974adf_1_114"/>
          <p:cNvPicPr preferRelativeResize="0"/>
          <p:nvPr/>
        </p:nvPicPr>
        <p:blipFill rotWithShape="1">
          <a:blip r:embed="rId1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7500000">
            <a:off x="7683500" y="3911600"/>
            <a:ext cx="7239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g32fbc974adf_1_114"/>
          <p:cNvPicPr preferRelativeResize="0"/>
          <p:nvPr/>
        </p:nvPicPr>
        <p:blipFill rotWithShape="1">
          <a:blip r:embed="rId1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-9360000">
            <a:off x="8343900" y="3530600"/>
            <a:ext cx="7239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g32fbc974adf_1_114"/>
          <p:cNvPicPr preferRelativeResize="0"/>
          <p:nvPr/>
        </p:nvPicPr>
        <p:blipFill rotWithShape="1">
          <a:blip r:embed="rId1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-10740000">
            <a:off x="10541000" y="4305300"/>
            <a:ext cx="7239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g32fbc974adf_1_114"/>
          <p:cNvPicPr preferRelativeResize="0"/>
          <p:nvPr/>
        </p:nvPicPr>
        <p:blipFill rotWithShape="1">
          <a:blip r:embed="rId1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-3120000">
            <a:off x="10807700" y="4813300"/>
            <a:ext cx="7239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g32fbc974adf_1_114"/>
          <p:cNvPicPr preferRelativeResize="0"/>
          <p:nvPr/>
        </p:nvPicPr>
        <p:blipFill rotWithShape="1">
          <a:blip r:embed="rId1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9060000">
            <a:off x="6324600" y="5130800"/>
            <a:ext cx="7239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g32fbc974adf_1_114"/>
          <p:cNvPicPr preferRelativeResize="0"/>
          <p:nvPr/>
        </p:nvPicPr>
        <p:blipFill rotWithShape="1">
          <a:blip r:embed="rId1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19999">
            <a:off x="6324600" y="5689600"/>
            <a:ext cx="7239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g32fbc974adf_1_114"/>
          <p:cNvPicPr preferRelativeResize="0"/>
          <p:nvPr/>
        </p:nvPicPr>
        <p:blipFill rotWithShape="1">
          <a:blip r:embed="rId1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8460000">
            <a:off x="9207500" y="3594100"/>
            <a:ext cx="7239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g32fbc974adf_1_114"/>
          <p:cNvPicPr preferRelativeResize="0"/>
          <p:nvPr/>
        </p:nvPicPr>
        <p:blipFill rotWithShape="1">
          <a:blip r:embed="rId1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-6780000">
            <a:off x="9817100" y="3962400"/>
            <a:ext cx="7239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g32fbc974adf_1_114"/>
          <p:cNvPicPr preferRelativeResize="0"/>
          <p:nvPr/>
        </p:nvPicPr>
        <p:blipFill rotWithShape="1">
          <a:blip r:embed="rId1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-9120000">
            <a:off x="11264900" y="5308600"/>
            <a:ext cx="7239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g32fbc974adf_1_114"/>
          <p:cNvPicPr preferRelativeResize="0"/>
          <p:nvPr/>
        </p:nvPicPr>
        <p:blipFill rotWithShape="1">
          <a:blip r:embed="rId1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-1620000">
            <a:off x="11087100" y="5753100"/>
            <a:ext cx="7239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g32fbc974adf_1_114"/>
          <p:cNvPicPr preferRelativeResize="0"/>
          <p:nvPr/>
        </p:nvPicPr>
        <p:blipFill rotWithShape="1">
          <a:blip r:embed="rId1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-10620000">
            <a:off x="6908800" y="4178300"/>
            <a:ext cx="7239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g32fbc974adf_1_114"/>
          <p:cNvPicPr preferRelativeResize="0"/>
          <p:nvPr/>
        </p:nvPicPr>
        <p:blipFill rotWithShape="1">
          <a:blip r:embed="rId1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520000">
            <a:off x="6692900" y="4711700"/>
            <a:ext cx="7239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g32fbc974adf_1_114"/>
          <p:cNvSpPr txBox="1"/>
          <p:nvPr/>
        </p:nvSpPr>
        <p:spPr>
          <a:xfrm>
            <a:off x="13563600" y="2413000"/>
            <a:ext cx="2438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0" i="0" u="none" strike="noStrike" cap="none">
                <a:solidFill>
                  <a:srgbClr val="F28046"/>
                </a:solidFill>
                <a:latin typeface="Calibri"/>
                <a:ea typeface="Calibri"/>
                <a:cs typeface="Calibri"/>
                <a:sym typeface="Calibri"/>
              </a:rPr>
              <a:t>태양</a:t>
            </a:r>
            <a:r>
              <a:rPr lang="ko-KR" sz="2200" b="0" i="0" u="none" strike="noStrike" cap="none">
                <a:solidFill>
                  <a:srgbClr val="F2804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200" b="0" i="0" u="none" strike="noStrike" cap="none">
                <a:solidFill>
                  <a:srgbClr val="F28046"/>
                </a:solidFill>
                <a:latin typeface="Calibri"/>
                <a:ea typeface="Calibri"/>
                <a:cs typeface="Calibri"/>
                <a:sym typeface="Calibri"/>
              </a:rPr>
              <a:t>복사</a:t>
            </a:r>
            <a:r>
              <a:rPr lang="ko-KR" sz="2200" b="0" i="0" u="none" strike="noStrike" cap="none">
                <a:solidFill>
                  <a:srgbClr val="F2804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200" b="0" i="0" u="none" strike="noStrike" cap="none">
                <a:solidFill>
                  <a:srgbClr val="F28046"/>
                </a:solidFill>
                <a:latin typeface="Calibri"/>
                <a:ea typeface="Calibri"/>
                <a:cs typeface="Calibri"/>
                <a:sym typeface="Calibri"/>
              </a:rPr>
              <a:t>에너지</a:t>
            </a:r>
            <a:endParaRPr/>
          </a:p>
        </p:txBody>
      </p:sp>
      <p:sp>
        <p:nvSpPr>
          <p:cNvPr id="621" name="Google Shape;621;g32fbc974adf_1_114"/>
          <p:cNvSpPr txBox="1"/>
          <p:nvPr/>
        </p:nvSpPr>
        <p:spPr>
          <a:xfrm>
            <a:off x="4419600" y="5168900"/>
            <a:ext cx="137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0" i="0" u="none" strike="noStrike" cap="none">
                <a:solidFill>
                  <a:srgbClr val="FD8A69"/>
                </a:solidFill>
                <a:latin typeface="Calibri"/>
                <a:ea typeface="Calibri"/>
                <a:cs typeface="Calibri"/>
                <a:sym typeface="Calibri"/>
              </a:rPr>
              <a:t>온실효과</a:t>
            </a:r>
            <a:endParaRPr/>
          </a:p>
        </p:txBody>
      </p:sp>
      <p:sp>
        <p:nvSpPr>
          <p:cNvPr id="622" name="Google Shape;622;g32fbc974adf_1_114"/>
          <p:cNvSpPr txBox="1"/>
          <p:nvPr/>
        </p:nvSpPr>
        <p:spPr>
          <a:xfrm>
            <a:off x="12204700" y="4940300"/>
            <a:ext cx="266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0" i="0" u="none" strike="noStrike" cap="none">
                <a:solidFill>
                  <a:srgbClr val="FD8A69"/>
                </a:solidFill>
                <a:latin typeface="Calibri"/>
                <a:ea typeface="Calibri"/>
                <a:cs typeface="Calibri"/>
                <a:sym typeface="Calibri"/>
              </a:rPr>
              <a:t>지구가</a:t>
            </a:r>
            <a:r>
              <a:rPr lang="ko-KR" sz="2400" b="0" i="0" u="none" strike="noStrike" cap="none">
                <a:solidFill>
                  <a:srgbClr val="FD8A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400" b="0" i="0" u="none" strike="noStrike" cap="none">
                <a:solidFill>
                  <a:srgbClr val="FD8A69"/>
                </a:solidFill>
                <a:latin typeface="Calibri"/>
                <a:ea typeface="Calibri"/>
                <a:cs typeface="Calibri"/>
                <a:sym typeface="Calibri"/>
              </a:rPr>
              <a:t>방출하는</a:t>
            </a:r>
            <a:endParaRPr/>
          </a:p>
          <a:p>
            <a:pPr marL="0" marR="0" lvl="0" indent="0" algn="ctr" rtl="0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0" i="0" u="none" strike="noStrike" cap="none">
                <a:solidFill>
                  <a:srgbClr val="FD8A69"/>
                </a:solidFill>
                <a:latin typeface="Calibri"/>
                <a:ea typeface="Calibri"/>
                <a:cs typeface="Calibri"/>
                <a:sym typeface="Calibri"/>
              </a:rPr>
              <a:t>에너지</a:t>
            </a:r>
            <a:endParaRPr/>
          </a:p>
        </p:txBody>
      </p:sp>
      <p:sp>
        <p:nvSpPr>
          <p:cNvPr id="623" name="Google Shape;623;g32fbc974adf_1_114"/>
          <p:cNvSpPr txBox="1"/>
          <p:nvPr/>
        </p:nvSpPr>
        <p:spPr>
          <a:xfrm>
            <a:off x="2095500" y="6959600"/>
            <a:ext cx="22986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 i="0" u="none" strike="noStrike" cap="none">
                <a:solidFill>
                  <a:srgbClr val="1B844D"/>
                </a:solidFill>
                <a:latin typeface="Calibri"/>
                <a:ea typeface="Calibri"/>
                <a:cs typeface="Calibri"/>
                <a:sym typeface="Calibri"/>
              </a:rPr>
              <a:t>온실효과</a:t>
            </a:r>
            <a:endParaRPr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8A51"/>
        </a:solidFill>
        <a:effectLst/>
      </p:bgPr>
    </p:bg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g32fbc974adf_1_5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876300"/>
            <a:ext cx="16700501" cy="8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g32fbc974adf_1_5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900" y="7874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630" name="Google Shape;630;g32fbc974adf_1_5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600" y="6858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631" name="Google Shape;631;g32fbc974adf_1_5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" y="5842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632" name="Google Shape;632;g32fbc974adf_1_5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80000">
            <a:off x="-15849600" y="-685800"/>
            <a:ext cx="16700499" cy="8826501"/>
          </a:xfrm>
          <a:prstGeom prst="rect">
            <a:avLst/>
          </a:prstGeom>
          <a:noFill/>
          <a:ln>
            <a:noFill/>
          </a:ln>
          <a:effectLst>
            <a:outerShdw blurRad="1259140" dist="135701" dir="2220000">
              <a:srgbClr val="000000">
                <a:alpha val="15690"/>
              </a:srgbClr>
            </a:outerShdw>
          </a:effectLst>
        </p:spPr>
      </p:pic>
      <p:pic>
        <p:nvPicPr>
          <p:cNvPr id="633" name="Google Shape;633;g32fbc974adf_1_518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400" y="876300"/>
            <a:ext cx="317500" cy="317500"/>
          </a:xfrm>
          <a:prstGeom prst="rect">
            <a:avLst/>
          </a:prstGeom>
          <a:noFill/>
          <a:ln>
            <a:noFill/>
          </a:ln>
          <a:effectLst>
            <a:outerShdw dist="32067" dir="9000000">
              <a:srgbClr val="000000">
                <a:alpha val="65880"/>
              </a:srgbClr>
            </a:outerShdw>
          </a:effectLst>
        </p:spPr>
      </p:pic>
      <p:pic>
        <p:nvPicPr>
          <p:cNvPr id="634" name="Google Shape;634;g32fbc974adf_1_518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900" y="177800"/>
            <a:ext cx="1778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g32fbc974adf_1_518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300" y="8534400"/>
            <a:ext cx="15239999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g32fbc974adf_1_518"/>
          <p:cNvSpPr txBox="1"/>
          <p:nvPr/>
        </p:nvSpPr>
        <p:spPr>
          <a:xfrm>
            <a:off x="13030200" y="8712200"/>
            <a:ext cx="35940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sp>
        <p:nvSpPr>
          <p:cNvPr id="637" name="Google Shape;637;g32fbc974adf_1_518"/>
          <p:cNvSpPr txBox="1"/>
          <p:nvPr/>
        </p:nvSpPr>
        <p:spPr>
          <a:xfrm>
            <a:off x="1803400" y="2590800"/>
            <a:ext cx="5169000" cy="23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7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300" b="0" i="0" u="none" strike="noStrike" cap="none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기후변화의</a:t>
            </a:r>
            <a:endParaRPr/>
          </a:p>
          <a:p>
            <a:pPr marL="0" marR="0" lvl="0" indent="0" algn="l" rtl="0">
              <a:lnSpc>
                <a:spcPct val="937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300" b="0" i="0" u="none" strike="noStrike" cap="none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주된</a:t>
            </a:r>
            <a:r>
              <a:rPr lang="ko-KR" sz="73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7300" b="0" i="0" u="none" strike="noStrike" cap="none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endParaRPr/>
          </a:p>
        </p:txBody>
      </p:sp>
      <p:pic>
        <p:nvPicPr>
          <p:cNvPr id="638" name="Google Shape;638;g32fbc974adf_1_5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03400" y="1879600"/>
            <a:ext cx="20955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g32fbc974adf_1_518"/>
          <p:cNvSpPr txBox="1"/>
          <p:nvPr/>
        </p:nvSpPr>
        <p:spPr>
          <a:xfrm>
            <a:off x="2032000" y="1917700"/>
            <a:ext cx="16509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Chapter. </a:t>
            </a:r>
            <a:r>
              <a:rPr lang="ko-KR" sz="2000">
                <a:solidFill>
                  <a:srgbClr val="FFFFFF"/>
                </a:solidFill>
              </a:rPr>
              <a:t>03</a:t>
            </a:r>
            <a:endParaRPr/>
          </a:p>
        </p:txBody>
      </p:sp>
      <p:pic>
        <p:nvPicPr>
          <p:cNvPr id="640" name="Google Shape;640;g32fbc974adf_1_518"/>
          <p:cNvPicPr preferRelativeResize="0"/>
          <p:nvPr/>
        </p:nvPicPr>
        <p:blipFill rotWithShape="1">
          <a:blip r:embed="rId8">
            <a:alphaModFix amt="19000"/>
          </a:blip>
          <a:srcRect/>
          <a:stretch/>
        </p:blipFill>
        <p:spPr>
          <a:xfrm>
            <a:off x="7289800" y="6337300"/>
            <a:ext cx="9067800" cy="16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g32fbc974adf_1_518"/>
          <p:cNvSpPr txBox="1"/>
          <p:nvPr/>
        </p:nvSpPr>
        <p:spPr>
          <a:xfrm>
            <a:off x="7239000" y="6769100"/>
            <a:ext cx="91566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0" i="0" u="none" strike="noStrike" cap="none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기후변화의</a:t>
            </a:r>
            <a:r>
              <a:rPr lang="ko-KR"/>
              <a:t> </a:t>
            </a:r>
            <a:r>
              <a:rPr lang="ko-KR" sz="2200" b="0" i="0" u="none" strike="noStrike" cap="none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주된</a:t>
            </a:r>
            <a:r>
              <a:rPr lang="ko-KR" sz="22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200" b="0" i="0" u="none" strike="noStrike" cap="none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원인은</a:t>
            </a:r>
            <a:r>
              <a:rPr lang="ko-KR" sz="22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200" b="0" i="0" u="none" strike="noStrike" cap="none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바로</a:t>
            </a:r>
            <a:r>
              <a:rPr lang="ko-KR" sz="22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200" b="0" i="0" u="none" strike="noStrike" cap="none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인간</a:t>
            </a:r>
            <a:r>
              <a:rPr lang="ko-KR" sz="22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200" b="0" i="0" u="none" strike="noStrike" cap="none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활동에</a:t>
            </a:r>
            <a:r>
              <a:rPr lang="ko-KR" sz="22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200" b="0" i="0" u="none" strike="noStrike" cap="none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의한</a:t>
            </a:r>
            <a:r>
              <a:rPr lang="ko-KR" sz="2200" b="1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 '</a:t>
            </a:r>
            <a:r>
              <a:rPr lang="ko-KR" sz="2200" b="1" i="0" u="none" strike="noStrike" cap="none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온실가스</a:t>
            </a:r>
            <a:r>
              <a:rPr lang="ko-KR" sz="2200" b="1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'</a:t>
            </a:r>
            <a:endParaRPr/>
          </a:p>
        </p:txBody>
      </p:sp>
      <p:sp>
        <p:nvSpPr>
          <p:cNvPr id="642" name="Google Shape;642;g32fbc974adf_1_518"/>
          <p:cNvSpPr txBox="1"/>
          <p:nvPr/>
        </p:nvSpPr>
        <p:spPr>
          <a:xfrm>
            <a:off x="8801100" y="1828800"/>
            <a:ext cx="2514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 i="0" u="none" strike="noStrike" cap="none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이산화탄소</a:t>
            </a:r>
            <a:r>
              <a:rPr lang="ko-KR" sz="2200" b="1" i="0" u="none" strike="noStrike" cap="none">
                <a:solidFill>
                  <a:srgbClr val="1C8A51"/>
                </a:solidFill>
              </a:rPr>
              <a:t> (CO₂)</a:t>
            </a:r>
            <a:endParaRPr b="1"/>
          </a:p>
        </p:txBody>
      </p:sp>
      <p:sp>
        <p:nvSpPr>
          <p:cNvPr id="643" name="Google Shape;643;g32fbc974adf_1_518"/>
          <p:cNvSpPr txBox="1"/>
          <p:nvPr/>
        </p:nvSpPr>
        <p:spPr>
          <a:xfrm>
            <a:off x="8534400" y="2235200"/>
            <a:ext cx="3035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석유</a:t>
            </a:r>
            <a:r>
              <a:rPr lang="ko-KR" sz="1900" b="0" i="0" u="none" strike="noStrike" cap="non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ko-KR" sz="1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석유연료</a:t>
            </a:r>
            <a:r>
              <a:rPr lang="ko-KR" sz="1900" b="0" i="0" u="none" strike="noStrike" cap="non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연소</a:t>
            </a:r>
            <a:endParaRPr/>
          </a:p>
        </p:txBody>
      </p:sp>
      <p:sp>
        <p:nvSpPr>
          <p:cNvPr id="644" name="Google Shape;644;g32fbc974adf_1_518"/>
          <p:cNvSpPr txBox="1"/>
          <p:nvPr/>
        </p:nvSpPr>
        <p:spPr>
          <a:xfrm>
            <a:off x="12357100" y="1828800"/>
            <a:ext cx="2514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 i="0" u="none" strike="noStrike" cap="none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메탄</a:t>
            </a:r>
            <a:r>
              <a:rPr lang="ko-KR" sz="2200" b="1" i="0" u="none" strike="noStrike" cap="none">
                <a:solidFill>
                  <a:srgbClr val="1C8A51"/>
                </a:solidFill>
              </a:rPr>
              <a:t> (</a:t>
            </a:r>
            <a:r>
              <a:rPr lang="ko-KR" sz="2200" b="1">
                <a:solidFill>
                  <a:srgbClr val="1C8A51"/>
                </a:solidFill>
              </a:rPr>
              <a:t>CH</a:t>
            </a:r>
            <a:r>
              <a:rPr lang="ko-KR" sz="2200" b="1" i="0" u="none" strike="noStrike" cap="none">
                <a:solidFill>
                  <a:srgbClr val="1C8A51"/>
                </a:solidFill>
              </a:rPr>
              <a:t>₄)</a:t>
            </a:r>
            <a:endParaRPr b="1"/>
          </a:p>
        </p:txBody>
      </p:sp>
      <p:sp>
        <p:nvSpPr>
          <p:cNvPr id="645" name="Google Shape;645;g32fbc974adf_1_518"/>
          <p:cNvSpPr txBox="1"/>
          <p:nvPr/>
        </p:nvSpPr>
        <p:spPr>
          <a:xfrm>
            <a:off x="12039600" y="2235200"/>
            <a:ext cx="36810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가축사육</a:t>
            </a:r>
            <a:r>
              <a:rPr lang="ko-KR" sz="1900" b="0" i="0" u="none" strike="noStrike" cap="non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sz="1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습지</a:t>
            </a:r>
            <a:r>
              <a:rPr lang="ko-KR" sz="1900" b="0" i="0" u="none" strike="noStrike" cap="non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sz="1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논</a:t>
            </a:r>
            <a:r>
              <a:rPr lang="ko-KR" sz="1900" b="0" i="0" u="none" strike="noStrike" cap="non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sz="1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쓰레기</a:t>
            </a:r>
            <a:r>
              <a:rPr lang="ko-KR" sz="1900" b="0" i="0" u="none" strike="noStrike" cap="non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더미</a:t>
            </a:r>
            <a:endParaRPr/>
          </a:p>
        </p:txBody>
      </p:sp>
      <p:sp>
        <p:nvSpPr>
          <p:cNvPr id="646" name="Google Shape;646;g32fbc974adf_1_518"/>
          <p:cNvSpPr txBox="1"/>
          <p:nvPr/>
        </p:nvSpPr>
        <p:spPr>
          <a:xfrm>
            <a:off x="7493000" y="3467100"/>
            <a:ext cx="2781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0" i="0" u="none" strike="noStrike" cap="none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수소불화탄소</a:t>
            </a:r>
            <a:r>
              <a:rPr lang="ko-KR" sz="22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 (HFCs)</a:t>
            </a:r>
            <a:endParaRPr/>
          </a:p>
        </p:txBody>
      </p:sp>
      <p:sp>
        <p:nvSpPr>
          <p:cNvPr id="647" name="Google Shape;647;g32fbc974adf_1_518"/>
          <p:cNvSpPr txBox="1"/>
          <p:nvPr/>
        </p:nvSpPr>
        <p:spPr>
          <a:xfrm>
            <a:off x="7366000" y="3873500"/>
            <a:ext cx="3035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석유</a:t>
            </a:r>
            <a:r>
              <a:rPr lang="ko-KR" sz="1900" b="0" i="0" u="none" strike="noStrike" cap="non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ko-KR" sz="1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석유연료</a:t>
            </a:r>
            <a:r>
              <a:rPr lang="ko-KR" sz="1900" b="0" i="0" u="none" strike="noStrike" cap="non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연소</a:t>
            </a:r>
            <a:endParaRPr/>
          </a:p>
        </p:txBody>
      </p:sp>
      <p:sp>
        <p:nvSpPr>
          <p:cNvPr id="648" name="Google Shape;648;g32fbc974adf_1_518"/>
          <p:cNvSpPr txBox="1"/>
          <p:nvPr/>
        </p:nvSpPr>
        <p:spPr>
          <a:xfrm>
            <a:off x="13474700" y="3429000"/>
            <a:ext cx="2514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0" i="0" u="none" strike="noStrike" cap="none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과불화탄소</a:t>
            </a:r>
            <a:r>
              <a:rPr lang="ko-KR" sz="22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 (PFCs)</a:t>
            </a:r>
            <a:endParaRPr/>
          </a:p>
        </p:txBody>
      </p:sp>
      <p:sp>
        <p:nvSpPr>
          <p:cNvPr id="649" name="Google Shape;649;g32fbc974adf_1_518"/>
          <p:cNvSpPr txBox="1"/>
          <p:nvPr/>
        </p:nvSpPr>
        <p:spPr>
          <a:xfrm>
            <a:off x="13220700" y="3822700"/>
            <a:ext cx="30354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반도체</a:t>
            </a:r>
            <a:r>
              <a:rPr lang="ko-KR" sz="1900" b="0" i="0" u="none" strike="noStrike" cap="non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세정제</a:t>
            </a:r>
            <a:endParaRPr/>
          </a:p>
        </p:txBody>
      </p:sp>
      <p:sp>
        <p:nvSpPr>
          <p:cNvPr id="650" name="Google Shape;650;g32fbc974adf_1_518"/>
          <p:cNvSpPr txBox="1"/>
          <p:nvPr/>
        </p:nvSpPr>
        <p:spPr>
          <a:xfrm>
            <a:off x="8851900" y="5092700"/>
            <a:ext cx="2514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 i="0" u="none" strike="noStrike" cap="none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육불화황</a:t>
            </a:r>
            <a:r>
              <a:rPr lang="ko-KR" sz="2200" b="1" i="0" u="none" strike="noStrike" cap="none">
                <a:solidFill>
                  <a:srgbClr val="1C8A51"/>
                </a:solidFill>
              </a:rPr>
              <a:t> (SF6)</a:t>
            </a:r>
            <a:endParaRPr b="1"/>
          </a:p>
        </p:txBody>
      </p:sp>
      <p:sp>
        <p:nvSpPr>
          <p:cNvPr id="651" name="Google Shape;651;g32fbc974adf_1_518"/>
          <p:cNvSpPr txBox="1"/>
          <p:nvPr/>
        </p:nvSpPr>
        <p:spPr>
          <a:xfrm>
            <a:off x="8585200" y="5486400"/>
            <a:ext cx="30354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전기제품</a:t>
            </a:r>
            <a:r>
              <a:rPr lang="ko-KR" sz="1900" b="0" i="0" u="none" strike="noStrike" cap="non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sz="1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변압기</a:t>
            </a:r>
            <a:r>
              <a:rPr lang="ko-KR" sz="1900" b="0" i="0" u="none" strike="noStrike" cap="non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절연체</a:t>
            </a:r>
            <a:endParaRPr/>
          </a:p>
        </p:txBody>
      </p:sp>
      <p:sp>
        <p:nvSpPr>
          <p:cNvPr id="652" name="Google Shape;652;g32fbc974adf_1_518"/>
          <p:cNvSpPr txBox="1"/>
          <p:nvPr/>
        </p:nvSpPr>
        <p:spPr>
          <a:xfrm>
            <a:off x="12357100" y="5092700"/>
            <a:ext cx="2514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 i="0" u="none" strike="noStrike" cap="none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아산화질소</a:t>
            </a:r>
            <a:r>
              <a:rPr lang="ko-KR" sz="2200" b="1" i="0" u="none" strike="noStrike" cap="none">
                <a:solidFill>
                  <a:srgbClr val="1C8A51"/>
                </a:solidFill>
              </a:rPr>
              <a:t> (N₂0)</a:t>
            </a:r>
            <a:endParaRPr b="1"/>
          </a:p>
        </p:txBody>
      </p:sp>
      <p:sp>
        <p:nvSpPr>
          <p:cNvPr id="653" name="Google Shape;653;g32fbc974adf_1_518"/>
          <p:cNvSpPr txBox="1"/>
          <p:nvPr/>
        </p:nvSpPr>
        <p:spPr>
          <a:xfrm>
            <a:off x="11605900" y="5575250"/>
            <a:ext cx="40170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0" i="0" u="none" strike="noStrike" cap="non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ko-KR" sz="1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석탄</a:t>
            </a:r>
            <a:r>
              <a:rPr lang="ko-KR" sz="1900" b="0" i="0" u="none" strike="noStrike" cap="non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sz="1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폐기물</a:t>
            </a:r>
            <a:r>
              <a:rPr lang="ko-KR" sz="1900" b="0" i="0" u="none" strike="noStrike" cap="non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소각</a:t>
            </a:r>
            <a:r>
              <a:rPr lang="ko-KR" sz="1900" b="0" i="0" u="none" strike="noStrike" cap="non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sz="1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질소비료</a:t>
            </a:r>
            <a:endParaRPr/>
          </a:p>
        </p:txBody>
      </p:sp>
      <p:pic>
        <p:nvPicPr>
          <p:cNvPr id="654" name="Google Shape;654;g32fbc974adf_1_5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3060000">
            <a:off x="10439400" y="3759200"/>
            <a:ext cx="2717800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g32fbc974adf_1_51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-3060000">
            <a:off x="10439400" y="3759200"/>
            <a:ext cx="2717800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g32fbc974adf_1_51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414000" y="3619500"/>
            <a:ext cx="2895600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g32fbc974adf_1_51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960100" y="2908300"/>
            <a:ext cx="1803400" cy="180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g32fbc974adf_1_518"/>
          <p:cNvSpPr txBox="1"/>
          <p:nvPr/>
        </p:nvSpPr>
        <p:spPr>
          <a:xfrm>
            <a:off x="10985500" y="3429000"/>
            <a:ext cx="17271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29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온실</a:t>
            </a:r>
            <a:endParaRPr/>
          </a:p>
          <a:p>
            <a:pPr marL="0" marR="0" lvl="0" indent="0" algn="ctr" rtl="0">
              <a:lnSpc>
                <a:spcPct val="929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가스</a:t>
            </a:r>
            <a:endParaRPr/>
          </a:p>
        </p:txBody>
      </p:sp>
      <p:pic>
        <p:nvPicPr>
          <p:cNvPr id="659" name="Google Shape;659;g32fbc974adf_1_51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286000" y="5511800"/>
            <a:ext cx="2832100" cy="306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7C48"/>
        </a:solidFill>
        <a:effectLst/>
      </p:bgPr>
    </p:bg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g32fbc974adf_1_6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876300"/>
            <a:ext cx="16700501" cy="8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g32fbc974adf_1_6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900" y="7874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666" name="Google Shape;666;g32fbc974adf_1_6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600" y="6858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667" name="Google Shape;667;g32fbc974adf_1_6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" y="5842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668" name="Google Shape;668;g32fbc974adf_1_6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80000">
            <a:off x="-15849600" y="-685800"/>
            <a:ext cx="16700499" cy="8826501"/>
          </a:xfrm>
          <a:prstGeom prst="rect">
            <a:avLst/>
          </a:prstGeom>
          <a:noFill/>
          <a:ln>
            <a:noFill/>
          </a:ln>
          <a:effectLst>
            <a:outerShdw blurRad="1259140" dist="135701" dir="2220000">
              <a:srgbClr val="000000">
                <a:alpha val="15690"/>
              </a:srgbClr>
            </a:outerShdw>
          </a:effectLst>
        </p:spPr>
      </p:pic>
      <p:pic>
        <p:nvPicPr>
          <p:cNvPr id="669" name="Google Shape;669;g32fbc974adf_1_628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400" y="876300"/>
            <a:ext cx="317500" cy="317500"/>
          </a:xfrm>
          <a:prstGeom prst="rect">
            <a:avLst/>
          </a:prstGeom>
          <a:noFill/>
          <a:ln>
            <a:noFill/>
          </a:ln>
          <a:effectLst>
            <a:outerShdw dist="32067" dir="9000000">
              <a:srgbClr val="000000">
                <a:alpha val="65880"/>
              </a:srgbClr>
            </a:outerShdw>
          </a:effectLst>
        </p:spPr>
      </p:pic>
      <p:pic>
        <p:nvPicPr>
          <p:cNvPr id="670" name="Google Shape;670;g32fbc974adf_1_628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900" y="177800"/>
            <a:ext cx="1778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g32fbc974adf_1_628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300" y="8534400"/>
            <a:ext cx="15239999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g32fbc974adf_1_628"/>
          <p:cNvSpPr txBox="1"/>
          <p:nvPr/>
        </p:nvSpPr>
        <p:spPr>
          <a:xfrm>
            <a:off x="15963900" y="8712200"/>
            <a:ext cx="6603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sp>
        <p:nvSpPr>
          <p:cNvPr id="673" name="Google Shape;673;g32fbc974adf_1_628"/>
          <p:cNvSpPr txBox="1"/>
          <p:nvPr/>
        </p:nvSpPr>
        <p:spPr>
          <a:xfrm>
            <a:off x="1422400" y="2590800"/>
            <a:ext cx="4978500" cy="23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7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0" i="0" u="none" strike="noStrike" cap="none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이산화탄소(CO₂) </a:t>
            </a:r>
            <a:endParaRPr sz="5400" b="0" i="0" u="none" strike="noStrike" cap="none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4" name="Google Shape;674;g32fbc974adf_1_6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03400" y="1879600"/>
            <a:ext cx="20955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g32fbc974adf_1_628"/>
          <p:cNvSpPr txBox="1"/>
          <p:nvPr/>
        </p:nvSpPr>
        <p:spPr>
          <a:xfrm>
            <a:off x="2032000" y="1917700"/>
            <a:ext cx="16509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Chapter. 0</a:t>
            </a:r>
            <a:r>
              <a:rPr lang="ko-KR" sz="2000">
                <a:solidFill>
                  <a:srgbClr val="FFFFFF"/>
                </a:solidFill>
              </a:rPr>
              <a:t>3</a:t>
            </a:r>
            <a:endParaRPr/>
          </a:p>
        </p:txBody>
      </p:sp>
      <p:pic>
        <p:nvPicPr>
          <p:cNvPr id="676" name="Google Shape;676;g32fbc974adf_1_628"/>
          <p:cNvPicPr preferRelativeResize="0"/>
          <p:nvPr/>
        </p:nvPicPr>
        <p:blipFill rotWithShape="1">
          <a:blip r:embed="rId8">
            <a:alphaModFix amt="19000"/>
          </a:blip>
          <a:srcRect/>
          <a:stretch/>
        </p:blipFill>
        <p:spPr>
          <a:xfrm>
            <a:off x="6621825" y="1188475"/>
            <a:ext cx="9717949" cy="713007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g32fbc974adf_1_628"/>
          <p:cNvSpPr txBox="1"/>
          <p:nvPr/>
        </p:nvSpPr>
        <p:spPr>
          <a:xfrm>
            <a:off x="7213600" y="1417074"/>
            <a:ext cx="57813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0" u="none" strike="noStrike" cap="none">
                <a:solidFill>
                  <a:srgbClr val="C0CD63"/>
                </a:solidFill>
                <a:latin typeface="Calibri"/>
                <a:ea typeface="Calibri"/>
                <a:cs typeface="Calibri"/>
                <a:sym typeface="Calibri"/>
              </a:rPr>
              <a:t>이산화탄소(CO₂) 농도 변화(1999 ~ 2023)</a:t>
            </a:r>
            <a:endParaRPr sz="1700" b="1" i="0" u="none" strike="noStrike" cap="none">
              <a:solidFill>
                <a:srgbClr val="C0CD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8" name="Google Shape;678;g32fbc974adf_1_62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946900" y="1493274"/>
            <a:ext cx="177800" cy="189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g32fbc974adf_1_62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905000" y="5486400"/>
            <a:ext cx="3467100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g32fbc974adf_1_628"/>
          <p:cNvPicPr preferRelativeResize="0"/>
          <p:nvPr/>
        </p:nvPicPr>
        <p:blipFill rotWithShape="1">
          <a:blip r:embed="rId1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05325" y="1823476"/>
            <a:ext cx="9150951" cy="6301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1" name="Google Shape;681;g32fbc974adf_1_628"/>
          <p:cNvCxnSpPr/>
          <p:nvPr/>
        </p:nvCxnSpPr>
        <p:spPr>
          <a:xfrm rot="10800000" flipH="1">
            <a:off x="8306925" y="2732863"/>
            <a:ext cx="7231800" cy="40413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7C48"/>
        </a:solidFill>
        <a:effectLst/>
      </p:bgPr>
    </p:bg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g32fbc974adf_1_7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876300"/>
            <a:ext cx="16700501" cy="8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g32fbc974adf_1_7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900" y="7874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688" name="Google Shape;688;g32fbc974adf_1_7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600" y="6858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689" name="Google Shape;689;g32fbc974adf_1_7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" y="5842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690" name="Google Shape;690;g32fbc974adf_1_7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80000">
            <a:off x="-15849600" y="-685800"/>
            <a:ext cx="16700499" cy="8826501"/>
          </a:xfrm>
          <a:prstGeom prst="rect">
            <a:avLst/>
          </a:prstGeom>
          <a:noFill/>
          <a:ln>
            <a:noFill/>
          </a:ln>
          <a:effectLst>
            <a:outerShdw blurRad="1259140" dist="135701" dir="2220000">
              <a:srgbClr val="000000">
                <a:alpha val="15690"/>
              </a:srgbClr>
            </a:outerShdw>
          </a:effectLst>
        </p:spPr>
      </p:pic>
      <p:pic>
        <p:nvPicPr>
          <p:cNvPr id="691" name="Google Shape;691;g32fbc974adf_1_724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400" y="876300"/>
            <a:ext cx="317500" cy="317500"/>
          </a:xfrm>
          <a:prstGeom prst="rect">
            <a:avLst/>
          </a:prstGeom>
          <a:noFill/>
          <a:ln>
            <a:noFill/>
          </a:ln>
          <a:effectLst>
            <a:outerShdw dist="32067" dir="9000000">
              <a:srgbClr val="000000">
                <a:alpha val="65880"/>
              </a:srgbClr>
            </a:outerShdw>
          </a:effectLst>
        </p:spPr>
      </p:pic>
      <p:pic>
        <p:nvPicPr>
          <p:cNvPr id="692" name="Google Shape;692;g32fbc974adf_1_724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900" y="177800"/>
            <a:ext cx="1778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g32fbc974adf_1_724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300" y="8534400"/>
            <a:ext cx="15239999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g32fbc974adf_1_724"/>
          <p:cNvSpPr txBox="1"/>
          <p:nvPr/>
        </p:nvSpPr>
        <p:spPr>
          <a:xfrm>
            <a:off x="15963900" y="8712200"/>
            <a:ext cx="6603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1C8A51"/>
                </a:solidFill>
              </a:rPr>
              <a:t>05</a:t>
            </a:r>
            <a:endParaRPr/>
          </a:p>
        </p:txBody>
      </p:sp>
      <p:sp>
        <p:nvSpPr>
          <p:cNvPr id="695" name="Google Shape;695;g32fbc974adf_1_724"/>
          <p:cNvSpPr txBox="1"/>
          <p:nvPr/>
        </p:nvSpPr>
        <p:spPr>
          <a:xfrm>
            <a:off x="1422400" y="2590800"/>
            <a:ext cx="4978500" cy="23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7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0" i="0" u="none" strike="noStrike" cap="none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기온과 이산화탄소(CO₂) </a:t>
            </a:r>
            <a:endParaRPr sz="5400" b="0" i="0" u="none" strike="noStrike" cap="none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6" name="Google Shape;696;g32fbc974adf_1_7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03400" y="1879600"/>
            <a:ext cx="20955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g32fbc974adf_1_724"/>
          <p:cNvSpPr txBox="1"/>
          <p:nvPr/>
        </p:nvSpPr>
        <p:spPr>
          <a:xfrm>
            <a:off x="2032000" y="1917700"/>
            <a:ext cx="16509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Chapter. 0</a:t>
            </a:r>
            <a:r>
              <a:rPr lang="ko-KR" sz="2000">
                <a:solidFill>
                  <a:srgbClr val="FFFFFF"/>
                </a:solidFill>
              </a:rPr>
              <a:t>3</a:t>
            </a:r>
            <a:endParaRPr/>
          </a:p>
        </p:txBody>
      </p:sp>
      <p:pic>
        <p:nvPicPr>
          <p:cNvPr id="698" name="Google Shape;698;g32fbc974adf_1_724"/>
          <p:cNvPicPr preferRelativeResize="0"/>
          <p:nvPr/>
        </p:nvPicPr>
        <p:blipFill rotWithShape="1">
          <a:blip r:embed="rId8">
            <a:alphaModFix amt="19000"/>
          </a:blip>
          <a:srcRect/>
          <a:stretch/>
        </p:blipFill>
        <p:spPr>
          <a:xfrm>
            <a:off x="6621825" y="1188475"/>
            <a:ext cx="9717949" cy="7072075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g32fbc974adf_1_724"/>
          <p:cNvSpPr txBox="1"/>
          <p:nvPr/>
        </p:nvSpPr>
        <p:spPr>
          <a:xfrm>
            <a:off x="7213600" y="1417074"/>
            <a:ext cx="78741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 cap="none">
                <a:solidFill>
                  <a:srgbClr val="C0CD63"/>
                </a:solidFill>
                <a:latin typeface="Calibri"/>
                <a:ea typeface="Calibri"/>
                <a:cs typeface="Calibri"/>
                <a:sym typeface="Calibri"/>
              </a:rPr>
              <a:t>국내 연 평균기온편차(1973~2022)와 안면도 이산화탄소 연평균농도 (1999~2022)</a:t>
            </a:r>
            <a:endParaRPr sz="1700" b="0" i="0" u="none" strike="noStrike" cap="none">
              <a:solidFill>
                <a:srgbClr val="C0CD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0" name="Google Shape;700;g32fbc974adf_1_72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946900" y="1493274"/>
            <a:ext cx="177800" cy="189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g32fbc974adf_1_72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905000" y="5486400"/>
            <a:ext cx="3467100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g32fbc974adf_1_72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946900" y="1938750"/>
            <a:ext cx="9133299" cy="61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g32fbc974adf_1_724"/>
          <p:cNvSpPr/>
          <p:nvPr/>
        </p:nvSpPr>
        <p:spPr>
          <a:xfrm>
            <a:off x="14784675" y="1281375"/>
            <a:ext cx="1991700" cy="914400"/>
          </a:xfrm>
          <a:prstGeom prst="wedgeRectCallout">
            <a:avLst>
              <a:gd name="adj1" fmla="val -33497"/>
              <a:gd name="adj2" fmla="val 76736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2022년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기온편차: 0.4 ℃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co₂ 농도 : 425.4ppm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7C48"/>
        </a:solidFill>
        <a:effectLst/>
      </p:bgPr>
    </p:bg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g32fbc974adf_1_8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876300"/>
            <a:ext cx="16700501" cy="8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g32fbc974adf_1_8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900" y="7874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710" name="Google Shape;710;g32fbc974adf_1_8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600" y="6858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711" name="Google Shape;711;g32fbc974adf_1_8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" y="5842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712" name="Google Shape;712;g32fbc974adf_1_8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80000">
            <a:off x="-15849600" y="-685800"/>
            <a:ext cx="16700499" cy="8826501"/>
          </a:xfrm>
          <a:prstGeom prst="rect">
            <a:avLst/>
          </a:prstGeom>
          <a:noFill/>
          <a:ln>
            <a:noFill/>
          </a:ln>
          <a:effectLst>
            <a:outerShdw blurRad="1259140" dist="135701" dir="2220000">
              <a:srgbClr val="000000">
                <a:alpha val="15690"/>
              </a:srgbClr>
            </a:outerShdw>
          </a:effectLst>
        </p:spPr>
      </p:pic>
      <p:pic>
        <p:nvPicPr>
          <p:cNvPr id="713" name="Google Shape;713;g32fbc974adf_1_820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400" y="876300"/>
            <a:ext cx="317500" cy="317500"/>
          </a:xfrm>
          <a:prstGeom prst="rect">
            <a:avLst/>
          </a:prstGeom>
          <a:noFill/>
          <a:ln>
            <a:noFill/>
          </a:ln>
          <a:effectLst>
            <a:outerShdw dist="32067" dir="9000000">
              <a:srgbClr val="000000">
                <a:alpha val="65880"/>
              </a:srgbClr>
            </a:outerShdw>
          </a:effectLst>
        </p:spPr>
      </p:pic>
      <p:pic>
        <p:nvPicPr>
          <p:cNvPr id="714" name="Google Shape;714;g32fbc974adf_1_820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900" y="177800"/>
            <a:ext cx="1778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g32fbc974adf_1_820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300" y="8534400"/>
            <a:ext cx="15239999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g32fbc974adf_1_820"/>
          <p:cNvSpPr txBox="1"/>
          <p:nvPr/>
        </p:nvSpPr>
        <p:spPr>
          <a:xfrm>
            <a:off x="15963900" y="8712200"/>
            <a:ext cx="6603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1800">
                <a:solidFill>
                  <a:srgbClr val="1C8A51"/>
                </a:solidFill>
              </a:rPr>
              <a:t>6</a:t>
            </a:r>
            <a:endParaRPr/>
          </a:p>
        </p:txBody>
      </p:sp>
      <p:sp>
        <p:nvSpPr>
          <p:cNvPr id="717" name="Google Shape;717;g32fbc974adf_1_820"/>
          <p:cNvSpPr txBox="1"/>
          <p:nvPr/>
        </p:nvSpPr>
        <p:spPr>
          <a:xfrm>
            <a:off x="1803400" y="2590800"/>
            <a:ext cx="4978500" cy="23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7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0" i="0" u="none" strike="noStrike" cap="none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메탄(CH₄) </a:t>
            </a:r>
            <a:endParaRPr sz="5400" b="0" i="0" u="none" strike="noStrike" cap="none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8" name="Google Shape;718;g32fbc974adf_1_8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03400" y="1879600"/>
            <a:ext cx="20955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g32fbc974adf_1_820"/>
          <p:cNvSpPr txBox="1"/>
          <p:nvPr/>
        </p:nvSpPr>
        <p:spPr>
          <a:xfrm>
            <a:off x="2032000" y="1917700"/>
            <a:ext cx="16509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Chapter. 0</a:t>
            </a:r>
            <a:r>
              <a:rPr lang="ko-KR" sz="2000">
                <a:solidFill>
                  <a:srgbClr val="FFFFFF"/>
                </a:solidFill>
              </a:rPr>
              <a:t>3</a:t>
            </a:r>
            <a:endParaRPr/>
          </a:p>
        </p:txBody>
      </p:sp>
      <p:pic>
        <p:nvPicPr>
          <p:cNvPr id="720" name="Google Shape;720;g32fbc974adf_1_820"/>
          <p:cNvPicPr preferRelativeResize="0"/>
          <p:nvPr/>
        </p:nvPicPr>
        <p:blipFill rotWithShape="1">
          <a:blip r:embed="rId8">
            <a:alphaModFix amt="19000"/>
          </a:blip>
          <a:srcRect/>
          <a:stretch/>
        </p:blipFill>
        <p:spPr>
          <a:xfrm>
            <a:off x="6518375" y="977900"/>
            <a:ext cx="9717949" cy="7340650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g32fbc974adf_1_820"/>
          <p:cNvSpPr txBox="1"/>
          <p:nvPr/>
        </p:nvSpPr>
        <p:spPr>
          <a:xfrm>
            <a:off x="7135555" y="1174750"/>
            <a:ext cx="57813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0" u="none" strike="noStrike" cap="none">
                <a:solidFill>
                  <a:srgbClr val="C0CD63"/>
                </a:solidFill>
                <a:latin typeface="Calibri"/>
                <a:ea typeface="Calibri"/>
                <a:cs typeface="Calibri"/>
                <a:sym typeface="Calibri"/>
              </a:rPr>
              <a:t>메탄(CH₄) 농도 변화(1999 ~ 2023)</a:t>
            </a:r>
            <a:endParaRPr sz="1700" b="1" i="0" u="none" strike="noStrike" cap="none">
              <a:solidFill>
                <a:srgbClr val="C0CD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2" name="Google Shape;722;g32fbc974adf_1_82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843455" y="1250950"/>
            <a:ext cx="177800" cy="183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g32fbc974adf_1_82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905000" y="5486400"/>
            <a:ext cx="3467100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g32fbc974adf_1_820"/>
          <p:cNvPicPr preferRelativeResize="0"/>
          <p:nvPr/>
        </p:nvPicPr>
        <p:blipFill rotWithShape="1">
          <a:blip r:embed="rId1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2550" y="1700025"/>
            <a:ext cx="9196026" cy="6405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5" name="Google Shape;725;g32fbc974adf_1_820"/>
          <p:cNvCxnSpPr/>
          <p:nvPr/>
        </p:nvCxnSpPr>
        <p:spPr>
          <a:xfrm rot="10800000" flipH="1">
            <a:off x="8809700" y="3310425"/>
            <a:ext cx="6555000" cy="31905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7C48"/>
        </a:solidFill>
        <a:effectLst/>
      </p:bgPr>
    </p:bg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oogle Shape;730;g32fbc974adf_1_9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876300"/>
            <a:ext cx="16700501" cy="8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g32fbc974adf_1_9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900" y="7874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732" name="Google Shape;732;g32fbc974adf_1_9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600" y="6858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733" name="Google Shape;733;g32fbc974adf_1_9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" y="5842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734" name="Google Shape;734;g32fbc974adf_1_9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80000">
            <a:off x="-15849600" y="-685800"/>
            <a:ext cx="16700499" cy="8826501"/>
          </a:xfrm>
          <a:prstGeom prst="rect">
            <a:avLst/>
          </a:prstGeom>
          <a:noFill/>
          <a:ln>
            <a:noFill/>
          </a:ln>
          <a:effectLst>
            <a:outerShdw blurRad="1259140" dist="135701" dir="2220000">
              <a:srgbClr val="000000">
                <a:alpha val="15690"/>
              </a:srgbClr>
            </a:outerShdw>
          </a:effectLst>
        </p:spPr>
      </p:pic>
      <p:pic>
        <p:nvPicPr>
          <p:cNvPr id="735" name="Google Shape;735;g32fbc974adf_1_916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400" y="876300"/>
            <a:ext cx="317500" cy="317500"/>
          </a:xfrm>
          <a:prstGeom prst="rect">
            <a:avLst/>
          </a:prstGeom>
          <a:noFill/>
          <a:ln>
            <a:noFill/>
          </a:ln>
          <a:effectLst>
            <a:outerShdw dist="32067" dir="9000000">
              <a:srgbClr val="000000">
                <a:alpha val="65880"/>
              </a:srgbClr>
            </a:outerShdw>
          </a:effectLst>
        </p:spPr>
      </p:pic>
      <p:pic>
        <p:nvPicPr>
          <p:cNvPr id="736" name="Google Shape;736;g32fbc974adf_1_916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900" y="177800"/>
            <a:ext cx="1778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g32fbc974adf_1_916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300" y="8534400"/>
            <a:ext cx="15239999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g32fbc974adf_1_916"/>
          <p:cNvSpPr txBox="1"/>
          <p:nvPr/>
        </p:nvSpPr>
        <p:spPr>
          <a:xfrm>
            <a:off x="15963900" y="8712200"/>
            <a:ext cx="6603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1800">
                <a:solidFill>
                  <a:srgbClr val="1C8A51"/>
                </a:solidFill>
              </a:rPr>
              <a:t>7</a:t>
            </a:r>
            <a:endParaRPr/>
          </a:p>
        </p:txBody>
      </p:sp>
      <p:sp>
        <p:nvSpPr>
          <p:cNvPr id="739" name="Google Shape;739;g32fbc974adf_1_916"/>
          <p:cNvSpPr txBox="1"/>
          <p:nvPr/>
        </p:nvSpPr>
        <p:spPr>
          <a:xfrm>
            <a:off x="1346200" y="2590800"/>
            <a:ext cx="4978500" cy="23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7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0" i="0" u="none" strike="noStrike" cap="none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아산화질소(N₂O) </a:t>
            </a:r>
            <a:endParaRPr sz="5400" b="0" i="0" u="none" strike="noStrike" cap="none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0" name="Google Shape;740;g32fbc974adf_1_9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03400" y="1879600"/>
            <a:ext cx="20955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g32fbc974adf_1_916"/>
          <p:cNvSpPr txBox="1"/>
          <p:nvPr/>
        </p:nvSpPr>
        <p:spPr>
          <a:xfrm>
            <a:off x="2032000" y="1917700"/>
            <a:ext cx="16509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Chapter. 0</a:t>
            </a:r>
            <a:r>
              <a:rPr lang="ko-KR" sz="2000">
                <a:solidFill>
                  <a:srgbClr val="FFFFFF"/>
                </a:solidFill>
              </a:rPr>
              <a:t>3</a:t>
            </a:r>
            <a:endParaRPr/>
          </a:p>
        </p:txBody>
      </p:sp>
      <p:pic>
        <p:nvPicPr>
          <p:cNvPr id="742" name="Google Shape;742;g32fbc974adf_1_916"/>
          <p:cNvPicPr preferRelativeResize="0"/>
          <p:nvPr/>
        </p:nvPicPr>
        <p:blipFill rotWithShape="1">
          <a:blip r:embed="rId8">
            <a:alphaModFix amt="19000"/>
          </a:blip>
          <a:srcRect/>
          <a:stretch/>
        </p:blipFill>
        <p:spPr>
          <a:xfrm>
            <a:off x="6518375" y="977900"/>
            <a:ext cx="9717949" cy="7301975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g32fbc974adf_1_916"/>
          <p:cNvSpPr txBox="1"/>
          <p:nvPr/>
        </p:nvSpPr>
        <p:spPr>
          <a:xfrm>
            <a:off x="7135555" y="1174750"/>
            <a:ext cx="57813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0" u="none" strike="noStrike" cap="none">
                <a:solidFill>
                  <a:srgbClr val="C0CD63"/>
                </a:solidFill>
                <a:latin typeface="Calibri"/>
                <a:ea typeface="Calibri"/>
                <a:cs typeface="Calibri"/>
                <a:sym typeface="Calibri"/>
              </a:rPr>
              <a:t>아산화질소(N₂O) 농도 변화(1990 ~ 2023)</a:t>
            </a:r>
            <a:endParaRPr sz="1700" b="1" i="0" u="none" strike="noStrike" cap="none">
              <a:solidFill>
                <a:srgbClr val="C0CD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4" name="Google Shape;744;g32fbc974adf_1_91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843455" y="1250950"/>
            <a:ext cx="177800" cy="183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g32fbc974adf_1_91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905000" y="5486400"/>
            <a:ext cx="3467100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g32fbc974adf_1_916"/>
          <p:cNvPicPr preferRelativeResize="0"/>
          <p:nvPr/>
        </p:nvPicPr>
        <p:blipFill rotWithShape="1">
          <a:blip r:embed="rId1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3450" y="1701800"/>
            <a:ext cx="9216099" cy="64040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7" name="Google Shape;747;g32fbc974adf_1_916"/>
          <p:cNvCxnSpPr/>
          <p:nvPr/>
        </p:nvCxnSpPr>
        <p:spPr>
          <a:xfrm rot="10800000" flipH="1">
            <a:off x="10375950" y="2575600"/>
            <a:ext cx="5394900" cy="4080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7C48"/>
        </a:solidFill>
        <a:effectLst/>
      </p:bgPr>
    </p:bg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Google Shape;752;g32fbc974adf_1_1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876300"/>
            <a:ext cx="16700501" cy="8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g32fbc974adf_1_1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900" y="7874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754" name="Google Shape;754;g32fbc974adf_1_1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600" y="6858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755" name="Google Shape;755;g32fbc974adf_1_1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" y="5842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756" name="Google Shape;756;g32fbc974adf_1_1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80000">
            <a:off x="-15849600" y="-685800"/>
            <a:ext cx="16700499" cy="8826501"/>
          </a:xfrm>
          <a:prstGeom prst="rect">
            <a:avLst/>
          </a:prstGeom>
          <a:noFill/>
          <a:ln>
            <a:noFill/>
          </a:ln>
          <a:effectLst>
            <a:outerShdw blurRad="1259140" dist="135701" dir="2220000">
              <a:srgbClr val="000000">
                <a:alpha val="15690"/>
              </a:srgbClr>
            </a:outerShdw>
          </a:effectLst>
        </p:spPr>
      </p:pic>
      <p:pic>
        <p:nvPicPr>
          <p:cNvPr id="757" name="Google Shape;757;g32fbc974adf_1_1108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400" y="876300"/>
            <a:ext cx="317500" cy="317500"/>
          </a:xfrm>
          <a:prstGeom prst="rect">
            <a:avLst/>
          </a:prstGeom>
          <a:noFill/>
          <a:ln>
            <a:noFill/>
          </a:ln>
          <a:effectLst>
            <a:outerShdw dist="32067" dir="9000000">
              <a:srgbClr val="000000">
                <a:alpha val="65880"/>
              </a:srgbClr>
            </a:outerShdw>
          </a:effectLst>
        </p:spPr>
      </p:pic>
      <p:pic>
        <p:nvPicPr>
          <p:cNvPr id="758" name="Google Shape;758;g32fbc974adf_1_1108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900" y="177800"/>
            <a:ext cx="1778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g32fbc974adf_1_1108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300" y="8534400"/>
            <a:ext cx="15239999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g32fbc974adf_1_1108"/>
          <p:cNvSpPr txBox="1"/>
          <p:nvPr/>
        </p:nvSpPr>
        <p:spPr>
          <a:xfrm>
            <a:off x="15963900" y="8712200"/>
            <a:ext cx="6603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1800">
                <a:solidFill>
                  <a:srgbClr val="1C8A51"/>
                </a:solidFill>
              </a:rPr>
              <a:t>8</a:t>
            </a:r>
            <a:endParaRPr/>
          </a:p>
        </p:txBody>
      </p:sp>
      <p:sp>
        <p:nvSpPr>
          <p:cNvPr id="761" name="Google Shape;761;g32fbc974adf_1_1108"/>
          <p:cNvSpPr txBox="1"/>
          <p:nvPr/>
        </p:nvSpPr>
        <p:spPr>
          <a:xfrm>
            <a:off x="1498600" y="2590800"/>
            <a:ext cx="4978500" cy="23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7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0" i="0" u="none" strike="noStrike" cap="none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육불화황</a:t>
            </a:r>
            <a:r>
              <a:rPr lang="ko-KR" sz="54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 (SF6)</a:t>
            </a:r>
            <a:endParaRPr/>
          </a:p>
        </p:txBody>
      </p:sp>
      <p:pic>
        <p:nvPicPr>
          <p:cNvPr id="762" name="Google Shape;762;g32fbc974adf_1_110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03400" y="1879600"/>
            <a:ext cx="20955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g32fbc974adf_1_1108"/>
          <p:cNvSpPr txBox="1"/>
          <p:nvPr/>
        </p:nvSpPr>
        <p:spPr>
          <a:xfrm>
            <a:off x="2032000" y="1917700"/>
            <a:ext cx="16509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Chapter. 0</a:t>
            </a:r>
            <a:r>
              <a:rPr lang="ko-KR" sz="2000">
                <a:solidFill>
                  <a:srgbClr val="FFFFFF"/>
                </a:solidFill>
              </a:rPr>
              <a:t>3</a:t>
            </a:r>
            <a:endParaRPr/>
          </a:p>
        </p:txBody>
      </p:sp>
      <p:pic>
        <p:nvPicPr>
          <p:cNvPr id="764" name="Google Shape;764;g32fbc974adf_1_1108"/>
          <p:cNvPicPr preferRelativeResize="0"/>
          <p:nvPr/>
        </p:nvPicPr>
        <p:blipFill rotWithShape="1">
          <a:blip r:embed="rId8">
            <a:alphaModFix amt="19000"/>
          </a:blip>
          <a:srcRect/>
          <a:stretch/>
        </p:blipFill>
        <p:spPr>
          <a:xfrm>
            <a:off x="6518375" y="977900"/>
            <a:ext cx="9717949" cy="7282650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g32fbc974adf_1_1108"/>
          <p:cNvSpPr txBox="1"/>
          <p:nvPr/>
        </p:nvSpPr>
        <p:spPr>
          <a:xfrm>
            <a:off x="7135555" y="1174750"/>
            <a:ext cx="57813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0" u="none" strike="noStrike" cap="none">
                <a:solidFill>
                  <a:srgbClr val="C0CD63"/>
                </a:solidFill>
                <a:latin typeface="Calibri"/>
                <a:ea typeface="Calibri"/>
                <a:cs typeface="Calibri"/>
                <a:sym typeface="Calibri"/>
              </a:rPr>
              <a:t>육불화황(SF6) 농도 변화(1997 ~ 2023)</a:t>
            </a:r>
            <a:endParaRPr sz="1700" b="1" i="0" u="none" strike="noStrike" cap="none">
              <a:solidFill>
                <a:srgbClr val="C0CD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6" name="Google Shape;766;g32fbc974adf_1_110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843455" y="1250950"/>
            <a:ext cx="177800" cy="183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g32fbc974adf_1_110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905000" y="5486400"/>
            <a:ext cx="3467100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g32fbc974adf_1_1108"/>
          <p:cNvPicPr preferRelativeResize="0"/>
          <p:nvPr/>
        </p:nvPicPr>
        <p:blipFill rotWithShape="1">
          <a:blip r:embed="rId1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5475" y="1670100"/>
            <a:ext cx="9118425" cy="6377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9" name="Google Shape;769;g32fbc974adf_1_1108"/>
          <p:cNvCxnSpPr/>
          <p:nvPr/>
        </p:nvCxnSpPr>
        <p:spPr>
          <a:xfrm rot="10800000" flipH="1">
            <a:off x="10840025" y="2590800"/>
            <a:ext cx="4602000" cy="33645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7C48"/>
        </a:solidFill>
        <a:effectLst/>
      </p:bgPr>
    </p:bg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Google Shape;774;g32fbc974adf_1_12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876300"/>
            <a:ext cx="16700501" cy="8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g32fbc974adf_1_12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900" y="7874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776" name="Google Shape;776;g32fbc974adf_1_12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600" y="6858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777" name="Google Shape;777;g32fbc974adf_1_12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" y="5842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778" name="Google Shape;778;g32fbc974adf_1_12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80000">
            <a:off x="-15849600" y="-685800"/>
            <a:ext cx="16700499" cy="8826501"/>
          </a:xfrm>
          <a:prstGeom prst="rect">
            <a:avLst/>
          </a:prstGeom>
          <a:noFill/>
          <a:ln>
            <a:noFill/>
          </a:ln>
          <a:effectLst>
            <a:outerShdw blurRad="1259140" dist="135701" dir="2220000">
              <a:srgbClr val="000000">
                <a:alpha val="15690"/>
              </a:srgbClr>
            </a:outerShdw>
          </a:effectLst>
        </p:spPr>
      </p:pic>
      <p:pic>
        <p:nvPicPr>
          <p:cNvPr id="779" name="Google Shape;779;g32fbc974adf_1_1204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400" y="876300"/>
            <a:ext cx="317500" cy="317500"/>
          </a:xfrm>
          <a:prstGeom prst="rect">
            <a:avLst/>
          </a:prstGeom>
          <a:noFill/>
          <a:ln>
            <a:noFill/>
          </a:ln>
          <a:effectLst>
            <a:outerShdw dist="32067" dir="9000000">
              <a:srgbClr val="000000">
                <a:alpha val="65880"/>
              </a:srgbClr>
            </a:outerShdw>
          </a:effectLst>
        </p:spPr>
      </p:pic>
      <p:pic>
        <p:nvPicPr>
          <p:cNvPr id="780" name="Google Shape;780;g32fbc974adf_1_1204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900" y="177800"/>
            <a:ext cx="1778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g32fbc974adf_1_1204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300" y="8534400"/>
            <a:ext cx="15239999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g32fbc974adf_1_1204"/>
          <p:cNvSpPr txBox="1"/>
          <p:nvPr/>
        </p:nvSpPr>
        <p:spPr>
          <a:xfrm>
            <a:off x="15963900" y="8712200"/>
            <a:ext cx="6603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1800">
                <a:solidFill>
                  <a:srgbClr val="1C8A51"/>
                </a:solidFill>
              </a:rPr>
              <a:t>9</a:t>
            </a:r>
            <a:endParaRPr/>
          </a:p>
        </p:txBody>
      </p:sp>
      <p:sp>
        <p:nvSpPr>
          <p:cNvPr id="783" name="Google Shape;783;g32fbc974adf_1_1204"/>
          <p:cNvSpPr txBox="1"/>
          <p:nvPr/>
        </p:nvSpPr>
        <p:spPr>
          <a:xfrm>
            <a:off x="1757615" y="2489200"/>
            <a:ext cx="4978500" cy="23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7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국내</a:t>
            </a:r>
            <a:endParaRPr sz="5400" b="0" i="0" u="none" strike="noStrike" cap="none">
              <a:solidFill>
                <a:srgbClr val="1C8A5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37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온실가스 농도</a:t>
            </a:r>
            <a:endParaRPr sz="5400" b="0" i="0" u="none" strike="noStrike" cap="none">
              <a:solidFill>
                <a:srgbClr val="1C8A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4" name="Google Shape;784;g32fbc974adf_1_120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03400" y="1879600"/>
            <a:ext cx="20955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g32fbc974adf_1_1204"/>
          <p:cNvSpPr txBox="1"/>
          <p:nvPr/>
        </p:nvSpPr>
        <p:spPr>
          <a:xfrm>
            <a:off x="2032000" y="1917700"/>
            <a:ext cx="16509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Chapter. 0</a:t>
            </a:r>
            <a:r>
              <a:rPr lang="ko-KR" sz="2000">
                <a:solidFill>
                  <a:srgbClr val="FFFFFF"/>
                </a:solidFill>
              </a:rPr>
              <a:t>3</a:t>
            </a:r>
            <a:endParaRPr/>
          </a:p>
        </p:txBody>
      </p:sp>
      <p:pic>
        <p:nvPicPr>
          <p:cNvPr id="786" name="Google Shape;786;g32fbc974adf_1_1204"/>
          <p:cNvPicPr preferRelativeResize="0"/>
          <p:nvPr/>
        </p:nvPicPr>
        <p:blipFill rotWithShape="1">
          <a:blip r:embed="rId8">
            <a:alphaModFix amt="19000"/>
          </a:blip>
          <a:srcRect/>
          <a:stretch/>
        </p:blipFill>
        <p:spPr>
          <a:xfrm>
            <a:off x="6525342" y="976880"/>
            <a:ext cx="9717959" cy="7265420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g32fbc974adf_1_1204"/>
          <p:cNvSpPr txBox="1"/>
          <p:nvPr/>
        </p:nvSpPr>
        <p:spPr>
          <a:xfrm>
            <a:off x="7135555" y="1174750"/>
            <a:ext cx="57813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0" u="none" strike="noStrike" cap="none">
                <a:solidFill>
                  <a:srgbClr val="C0CD63"/>
                </a:solidFill>
                <a:latin typeface="Calibri"/>
                <a:ea typeface="Calibri"/>
                <a:cs typeface="Calibri"/>
                <a:sym typeface="Calibri"/>
              </a:rPr>
              <a:t>국내 온실가스 농도 변화 (1984 ~ 2023)</a:t>
            </a:r>
            <a:endParaRPr sz="1700" b="1" i="0" u="none" strike="noStrike" cap="none">
              <a:solidFill>
                <a:srgbClr val="C0CD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8" name="Google Shape;788;g32fbc974adf_1_120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843455" y="1250950"/>
            <a:ext cx="177800" cy="183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g32fbc974adf_1_120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905000" y="5486400"/>
            <a:ext cx="3467100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g32fbc974adf_1_1204"/>
          <p:cNvPicPr preferRelativeResize="0"/>
          <p:nvPr/>
        </p:nvPicPr>
        <p:blipFill rotWithShape="1">
          <a:blip r:embed="rId1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4587" y="1733550"/>
            <a:ext cx="8971125" cy="630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8A51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g32fbc974adf_2_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876300"/>
            <a:ext cx="16700501" cy="8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32fbc974adf_2_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900" y="7874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207" name="Google Shape;207;g32fbc974adf_2_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600" y="6858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208" name="Google Shape;208;g32fbc974adf_2_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" y="5842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209" name="Google Shape;209;g32fbc974adf_2_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80000">
            <a:off x="-15849600" y="-685800"/>
            <a:ext cx="16700499" cy="8826501"/>
          </a:xfrm>
          <a:prstGeom prst="rect">
            <a:avLst/>
          </a:prstGeom>
          <a:noFill/>
          <a:ln>
            <a:noFill/>
          </a:ln>
          <a:effectLst>
            <a:outerShdw blurRad="1259140" dist="135701" dir="2220000">
              <a:srgbClr val="000000">
                <a:alpha val="15690"/>
              </a:srgbClr>
            </a:outerShdw>
          </a:effectLst>
        </p:spPr>
      </p:pic>
      <p:pic>
        <p:nvPicPr>
          <p:cNvPr id="210" name="Google Shape;210;g32fbc974adf_2_48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400" y="876300"/>
            <a:ext cx="317500" cy="317500"/>
          </a:xfrm>
          <a:prstGeom prst="rect">
            <a:avLst/>
          </a:prstGeom>
          <a:noFill/>
          <a:ln>
            <a:noFill/>
          </a:ln>
          <a:effectLst>
            <a:outerShdw dist="32067" dir="9000000">
              <a:srgbClr val="000000">
                <a:alpha val="65880"/>
              </a:srgbClr>
            </a:outerShdw>
          </a:effectLst>
        </p:spPr>
      </p:pic>
      <p:pic>
        <p:nvPicPr>
          <p:cNvPr id="211" name="Google Shape;211;g32fbc974adf_2_48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900" y="177800"/>
            <a:ext cx="1778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32fbc974adf_2_48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300" y="8534400"/>
            <a:ext cx="15239999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32fbc974adf_2_48"/>
          <p:cNvSpPr txBox="1"/>
          <p:nvPr/>
        </p:nvSpPr>
        <p:spPr>
          <a:xfrm>
            <a:off x="13030200" y="8712200"/>
            <a:ext cx="35940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1800">
                <a:solidFill>
                  <a:srgbClr val="1C8A51"/>
                </a:solidFill>
              </a:rPr>
              <a:t>5</a:t>
            </a:r>
            <a:endParaRPr/>
          </a:p>
        </p:txBody>
      </p:sp>
      <p:pic>
        <p:nvPicPr>
          <p:cNvPr id="214" name="Google Shape;214;g32fbc974adf_2_4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03400" y="1651000"/>
            <a:ext cx="20955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32fbc974adf_2_48"/>
          <p:cNvSpPr txBox="1"/>
          <p:nvPr/>
        </p:nvSpPr>
        <p:spPr>
          <a:xfrm>
            <a:off x="2032000" y="1689100"/>
            <a:ext cx="16509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FFFFFF"/>
                </a:solidFill>
              </a:rPr>
              <a:t>시작하며</a:t>
            </a:r>
            <a:endParaRPr/>
          </a:p>
        </p:txBody>
      </p:sp>
      <p:pic>
        <p:nvPicPr>
          <p:cNvPr id="216" name="Google Shape;216;g32fbc974adf_2_48"/>
          <p:cNvPicPr preferRelativeResize="0"/>
          <p:nvPr/>
        </p:nvPicPr>
        <p:blipFill rotWithShape="1">
          <a:blip r:embed="rId8">
            <a:alphaModFix amt="19000"/>
          </a:blip>
          <a:srcRect/>
          <a:stretch/>
        </p:blipFill>
        <p:spPr>
          <a:xfrm>
            <a:off x="1803413" y="2229575"/>
            <a:ext cx="14277675" cy="618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32fbc974adf_2_48"/>
          <p:cNvSpPr txBox="1"/>
          <p:nvPr/>
        </p:nvSpPr>
        <p:spPr>
          <a:xfrm>
            <a:off x="2098488" y="3027575"/>
            <a:ext cx="13687500" cy="57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32fbc974adf_2_48"/>
          <p:cNvSpPr txBox="1"/>
          <p:nvPr/>
        </p:nvSpPr>
        <p:spPr>
          <a:xfrm>
            <a:off x="4203700" y="1496775"/>
            <a:ext cx="128913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7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주제선정 이유</a:t>
            </a:r>
            <a:endParaRPr sz="3000" b="1"/>
          </a:p>
        </p:txBody>
      </p:sp>
      <p:pic>
        <p:nvPicPr>
          <p:cNvPr id="219" name="Google Shape;219;g32fbc974adf_2_48"/>
          <p:cNvPicPr preferRelativeResize="0"/>
          <p:nvPr/>
        </p:nvPicPr>
        <p:blipFill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8948" y="2844348"/>
            <a:ext cx="9957050" cy="556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32fbc974adf_2_48"/>
          <p:cNvPicPr preferRelativeResize="0"/>
          <p:nvPr/>
        </p:nvPicPr>
        <p:blipFill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000" y="2415896"/>
            <a:ext cx="6078700" cy="247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7C48"/>
        </a:solidFill>
        <a:effectLst/>
      </p:bgPr>
    </p:bg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Google Shape;795;g32fbc974adf_1_12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876300"/>
            <a:ext cx="16700501" cy="8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g32fbc974adf_1_12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900" y="7874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797" name="Google Shape;797;g32fbc974adf_1_12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600" y="6858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798" name="Google Shape;798;g32fbc974adf_1_12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" y="5842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799" name="Google Shape;799;g32fbc974adf_1_12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80000">
            <a:off x="-15849600" y="-685800"/>
            <a:ext cx="16700499" cy="8826501"/>
          </a:xfrm>
          <a:prstGeom prst="rect">
            <a:avLst/>
          </a:prstGeom>
          <a:noFill/>
          <a:ln>
            <a:noFill/>
          </a:ln>
          <a:effectLst>
            <a:outerShdw blurRad="1259140" dist="135701" dir="2220000">
              <a:srgbClr val="000000">
                <a:alpha val="15690"/>
              </a:srgbClr>
            </a:outerShdw>
          </a:effectLst>
        </p:spPr>
      </p:pic>
      <p:pic>
        <p:nvPicPr>
          <p:cNvPr id="800" name="Google Shape;800;g32fbc974adf_1_1299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400" y="876300"/>
            <a:ext cx="317500" cy="317500"/>
          </a:xfrm>
          <a:prstGeom prst="rect">
            <a:avLst/>
          </a:prstGeom>
          <a:noFill/>
          <a:ln>
            <a:noFill/>
          </a:ln>
          <a:effectLst>
            <a:outerShdw dist="32067" dir="9000000">
              <a:srgbClr val="000000">
                <a:alpha val="65880"/>
              </a:srgbClr>
            </a:outerShdw>
          </a:effectLst>
        </p:spPr>
      </p:pic>
      <p:pic>
        <p:nvPicPr>
          <p:cNvPr id="801" name="Google Shape;801;g32fbc974adf_1_1299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900" y="177800"/>
            <a:ext cx="1778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g32fbc974adf_1_1299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300" y="8534400"/>
            <a:ext cx="15239999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g32fbc974adf_1_1299"/>
          <p:cNvSpPr txBox="1"/>
          <p:nvPr/>
        </p:nvSpPr>
        <p:spPr>
          <a:xfrm>
            <a:off x="15963900" y="8712200"/>
            <a:ext cx="6603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1C8A51"/>
                </a:solidFill>
              </a:rPr>
              <a:t>1</a:t>
            </a:r>
            <a:r>
              <a:rPr lang="ko-KR" sz="18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804" name="Google Shape;804;g32fbc974adf_1_1299"/>
          <p:cNvSpPr txBox="1"/>
          <p:nvPr/>
        </p:nvSpPr>
        <p:spPr>
          <a:xfrm>
            <a:off x="1481701" y="2489200"/>
            <a:ext cx="5254500" cy="23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7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국내</a:t>
            </a:r>
            <a:endParaRPr sz="5400" b="0" i="0" u="none" strike="noStrike" cap="none">
              <a:solidFill>
                <a:srgbClr val="1C8A5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37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온실가스</a:t>
            </a:r>
            <a:r>
              <a:rPr lang="ko-KR" sz="5400">
                <a:solidFill>
                  <a:srgbClr val="1C8A51"/>
                </a:solidFill>
              </a:rPr>
              <a:t> </a:t>
            </a:r>
            <a:r>
              <a:rPr lang="ko-KR" sz="54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배출량</a:t>
            </a:r>
            <a:endParaRPr sz="5400" b="0" i="0" u="none" strike="noStrike" cap="none">
              <a:solidFill>
                <a:srgbClr val="1C8A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5" name="Google Shape;805;g32fbc974adf_1_129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03400" y="1879600"/>
            <a:ext cx="20955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g32fbc974adf_1_1299"/>
          <p:cNvSpPr txBox="1"/>
          <p:nvPr/>
        </p:nvSpPr>
        <p:spPr>
          <a:xfrm>
            <a:off x="2032000" y="1917700"/>
            <a:ext cx="16509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Chapter. 0</a:t>
            </a:r>
            <a:r>
              <a:rPr lang="ko-KR" sz="2000">
                <a:solidFill>
                  <a:srgbClr val="FFFFFF"/>
                </a:solidFill>
              </a:rPr>
              <a:t>3</a:t>
            </a:r>
            <a:endParaRPr/>
          </a:p>
        </p:txBody>
      </p:sp>
      <p:pic>
        <p:nvPicPr>
          <p:cNvPr id="807" name="Google Shape;807;g32fbc974adf_1_1299"/>
          <p:cNvPicPr preferRelativeResize="0"/>
          <p:nvPr/>
        </p:nvPicPr>
        <p:blipFill rotWithShape="1">
          <a:blip r:embed="rId8">
            <a:alphaModFix amt="19000"/>
          </a:blip>
          <a:srcRect/>
          <a:stretch/>
        </p:blipFill>
        <p:spPr>
          <a:xfrm>
            <a:off x="6518375" y="977900"/>
            <a:ext cx="9717949" cy="6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g32fbc974adf_1_1299"/>
          <p:cNvSpPr txBox="1"/>
          <p:nvPr/>
        </p:nvSpPr>
        <p:spPr>
          <a:xfrm>
            <a:off x="7135555" y="1174750"/>
            <a:ext cx="57813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0" u="none" strike="noStrike" cap="none">
                <a:solidFill>
                  <a:srgbClr val="C0CD63"/>
                </a:solidFill>
                <a:latin typeface="Calibri"/>
                <a:ea typeface="Calibri"/>
                <a:cs typeface="Calibri"/>
                <a:sym typeface="Calibri"/>
              </a:rPr>
              <a:t>국내 분야별 온실가스 연간 배출량</a:t>
            </a:r>
            <a:endParaRPr sz="1700" b="1" i="0" u="none" strike="noStrike" cap="none">
              <a:solidFill>
                <a:srgbClr val="C0CD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9" name="Google Shape;809;g32fbc974adf_1_129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843455" y="1250950"/>
            <a:ext cx="177800" cy="183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g32fbc974adf_1_129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905000" y="5486400"/>
            <a:ext cx="346710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g32fbc974adf_1_1299"/>
          <p:cNvSpPr txBox="1"/>
          <p:nvPr/>
        </p:nvSpPr>
        <p:spPr>
          <a:xfrm>
            <a:off x="6594225" y="7607300"/>
            <a:ext cx="100302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국내 분야별 온실가스 연간 배출량 및 우리나라의 2020년 온실가스 총배출량은 </a:t>
            </a:r>
            <a:endParaRPr sz="2200" b="0" i="0" u="none" strike="noStrike" cap="none">
              <a:solidFill>
                <a:srgbClr val="1C8A5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656.2 백만톤 CO2eq., 1990년도 대비 124.6% 증가, 전년 대비 6.4%</a:t>
            </a:r>
            <a:r>
              <a:rPr lang="ko-KR" sz="2200">
                <a:solidFill>
                  <a:srgbClr val="1C8A51"/>
                </a:solidFill>
              </a:rPr>
              <a:t> </a:t>
            </a:r>
            <a:r>
              <a:rPr lang="ko-KR" sz="22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감소</a:t>
            </a:r>
            <a:endParaRPr/>
          </a:p>
          <a:p>
            <a:pPr marL="0" marR="0" lvl="0" indent="0" algn="ctr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rgbClr val="1C8A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2" name="Google Shape;812;g32fbc974adf_1_1299"/>
          <p:cNvPicPr preferRelativeResize="0"/>
          <p:nvPr/>
        </p:nvPicPr>
        <p:blipFill rotWithShape="1">
          <a:blip r:embed="rId1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6775" y="1643625"/>
            <a:ext cx="9137124" cy="54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g32fbc974adf_1_1299"/>
          <p:cNvSpPr txBox="1"/>
          <p:nvPr/>
        </p:nvSpPr>
        <p:spPr>
          <a:xfrm>
            <a:off x="1615719" y="4621768"/>
            <a:ext cx="4978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국내 분야별(에너지, 산업공정, 농업, 폐기물, LULUCF)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7C48"/>
        </a:solidFill>
        <a:effectLst/>
      </p:bgPr>
    </p:bg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8" name="Google Shape;818;g32fbc974adf_1_13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876300"/>
            <a:ext cx="16700501" cy="8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g32fbc974adf_1_13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900" y="7874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820" name="Google Shape;820;g32fbc974adf_1_13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600" y="6858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821" name="Google Shape;821;g32fbc974adf_1_13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" y="5842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822" name="Google Shape;822;g32fbc974adf_1_13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80000">
            <a:off x="-15849600" y="-685800"/>
            <a:ext cx="16700499" cy="8826501"/>
          </a:xfrm>
          <a:prstGeom prst="rect">
            <a:avLst/>
          </a:prstGeom>
          <a:noFill/>
          <a:ln>
            <a:noFill/>
          </a:ln>
          <a:effectLst>
            <a:outerShdw blurRad="1259140" dist="135701" dir="2220000">
              <a:srgbClr val="000000">
                <a:alpha val="15690"/>
              </a:srgbClr>
            </a:outerShdw>
          </a:effectLst>
        </p:spPr>
      </p:pic>
      <p:pic>
        <p:nvPicPr>
          <p:cNvPr id="823" name="Google Shape;823;g32fbc974adf_1_1396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400" y="876300"/>
            <a:ext cx="317500" cy="317500"/>
          </a:xfrm>
          <a:prstGeom prst="rect">
            <a:avLst/>
          </a:prstGeom>
          <a:noFill/>
          <a:ln>
            <a:noFill/>
          </a:ln>
          <a:effectLst>
            <a:outerShdw dist="32067" dir="9000000">
              <a:srgbClr val="000000">
                <a:alpha val="65880"/>
              </a:srgbClr>
            </a:outerShdw>
          </a:effectLst>
        </p:spPr>
      </p:pic>
      <p:pic>
        <p:nvPicPr>
          <p:cNvPr id="824" name="Google Shape;824;g32fbc974adf_1_1396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900" y="177800"/>
            <a:ext cx="1778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g32fbc974adf_1_1396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300" y="8534400"/>
            <a:ext cx="15239999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g32fbc974adf_1_1396"/>
          <p:cNvSpPr txBox="1"/>
          <p:nvPr/>
        </p:nvSpPr>
        <p:spPr>
          <a:xfrm>
            <a:off x="15963900" y="8712200"/>
            <a:ext cx="6603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1C8A51"/>
                </a:solidFill>
              </a:rPr>
              <a:t>11</a:t>
            </a:r>
            <a:endParaRPr/>
          </a:p>
        </p:txBody>
      </p:sp>
      <p:sp>
        <p:nvSpPr>
          <p:cNvPr id="827" name="Google Shape;827;g32fbc974adf_1_1396"/>
          <p:cNvSpPr txBox="1"/>
          <p:nvPr/>
        </p:nvSpPr>
        <p:spPr>
          <a:xfrm>
            <a:off x="1752600" y="2095500"/>
            <a:ext cx="4978500" cy="23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7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국내 지표온도</a:t>
            </a:r>
            <a:endParaRPr sz="5400" b="0" i="0" u="none" strike="noStrike">
              <a:solidFill>
                <a:srgbClr val="1C8A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8" name="Google Shape;828;g32fbc974adf_1_139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03400" y="1879600"/>
            <a:ext cx="20955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g32fbc974adf_1_1396"/>
          <p:cNvSpPr txBox="1"/>
          <p:nvPr/>
        </p:nvSpPr>
        <p:spPr>
          <a:xfrm>
            <a:off x="2032000" y="1917700"/>
            <a:ext cx="16509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Chapter. 0</a:t>
            </a:r>
            <a:r>
              <a:rPr lang="ko-KR" sz="2000">
                <a:solidFill>
                  <a:srgbClr val="FFFFFF"/>
                </a:solidFill>
              </a:rPr>
              <a:t>3</a:t>
            </a:r>
            <a:endParaRPr/>
          </a:p>
        </p:txBody>
      </p:sp>
      <p:pic>
        <p:nvPicPr>
          <p:cNvPr id="830" name="Google Shape;830;g32fbc974adf_1_1396"/>
          <p:cNvPicPr preferRelativeResize="0"/>
          <p:nvPr/>
        </p:nvPicPr>
        <p:blipFill rotWithShape="1">
          <a:blip r:embed="rId8">
            <a:alphaModFix amt="19000"/>
          </a:blip>
          <a:srcRect/>
          <a:stretch/>
        </p:blipFill>
        <p:spPr>
          <a:xfrm>
            <a:off x="6526575" y="966302"/>
            <a:ext cx="9717949" cy="7294250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g32fbc974adf_1_1396"/>
          <p:cNvSpPr txBox="1"/>
          <p:nvPr/>
        </p:nvSpPr>
        <p:spPr>
          <a:xfrm>
            <a:off x="7135555" y="1174750"/>
            <a:ext cx="57813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>
                <a:solidFill>
                  <a:srgbClr val="C0CD63"/>
                </a:solidFill>
                <a:latin typeface="Calibri"/>
                <a:ea typeface="Calibri"/>
                <a:cs typeface="Calibri"/>
                <a:sym typeface="Calibri"/>
              </a:rPr>
              <a:t>국내 지표온도 연평균</a:t>
            </a:r>
            <a:endParaRPr sz="1700" b="0" i="0" u="none" strike="noStrike">
              <a:solidFill>
                <a:srgbClr val="C0CD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2" name="Google Shape;832;g32fbc974adf_1_139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843455" y="1250950"/>
            <a:ext cx="177800" cy="183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g32fbc974adf_1_139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905000" y="5486400"/>
            <a:ext cx="3467100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g32fbc974adf_1_1396"/>
          <p:cNvPicPr preferRelativeResize="0"/>
          <p:nvPr/>
        </p:nvPicPr>
        <p:blipFill rotWithShape="1">
          <a:blip r:embed="rId1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0" y="1739950"/>
            <a:ext cx="9042400" cy="6327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5" name="Google Shape;835;g32fbc974adf_1_1396"/>
          <p:cNvCxnSpPr/>
          <p:nvPr/>
        </p:nvCxnSpPr>
        <p:spPr>
          <a:xfrm rot="10800000" flipH="1">
            <a:off x="10085900" y="2336900"/>
            <a:ext cx="5530500" cy="2462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8A51"/>
        </a:solidFill>
        <a:effectLst/>
      </p:bgPr>
    </p:bg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0" name="Google Shape;840;g32fbc974adf_1_14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876300"/>
            <a:ext cx="16700501" cy="8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g32fbc974adf_1_14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900" y="7874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842" name="Google Shape;842;g32fbc974adf_1_14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" y="6604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843" name="Google Shape;843;g32fbc974adf_1_14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80000">
            <a:off x="-15849600" y="-685800"/>
            <a:ext cx="16700499" cy="8826501"/>
          </a:xfrm>
          <a:prstGeom prst="rect">
            <a:avLst/>
          </a:prstGeom>
          <a:noFill/>
          <a:ln>
            <a:noFill/>
          </a:ln>
          <a:effectLst>
            <a:outerShdw blurRad="1259140" dist="135701" dir="2220000">
              <a:srgbClr val="000000">
                <a:alpha val="15690"/>
              </a:srgbClr>
            </a:outerShdw>
          </a:effectLst>
        </p:spPr>
      </p:pic>
      <p:pic>
        <p:nvPicPr>
          <p:cNvPr id="844" name="Google Shape;844;g32fbc974adf_1_1492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400" y="876300"/>
            <a:ext cx="317500" cy="317500"/>
          </a:xfrm>
          <a:prstGeom prst="rect">
            <a:avLst/>
          </a:prstGeom>
          <a:noFill/>
          <a:ln>
            <a:noFill/>
          </a:ln>
          <a:effectLst>
            <a:outerShdw dist="32067" dir="9000000">
              <a:srgbClr val="000000">
                <a:alpha val="65880"/>
              </a:srgbClr>
            </a:outerShdw>
          </a:effectLst>
        </p:spPr>
      </p:pic>
      <p:pic>
        <p:nvPicPr>
          <p:cNvPr id="845" name="Google Shape;845;g32fbc974adf_1_1492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900" y="177800"/>
            <a:ext cx="1778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g32fbc974adf_1_1492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300" y="8534400"/>
            <a:ext cx="15239999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g32fbc974adf_1_1492"/>
          <p:cNvSpPr txBox="1"/>
          <p:nvPr/>
        </p:nvSpPr>
        <p:spPr>
          <a:xfrm>
            <a:off x="13030200" y="8712200"/>
            <a:ext cx="35940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1C8A51"/>
                </a:solidFill>
              </a:rPr>
              <a:t>12</a:t>
            </a:r>
            <a:endParaRPr/>
          </a:p>
        </p:txBody>
      </p:sp>
      <p:pic>
        <p:nvPicPr>
          <p:cNvPr id="848" name="Google Shape;848;g32fbc974adf_1_149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03400" y="1879600"/>
            <a:ext cx="20955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g32fbc974adf_1_1492"/>
          <p:cNvSpPr txBox="1"/>
          <p:nvPr/>
        </p:nvSpPr>
        <p:spPr>
          <a:xfrm>
            <a:off x="2032000" y="1917700"/>
            <a:ext cx="16509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Chapter. 0</a:t>
            </a:r>
            <a:r>
              <a:rPr lang="ko-KR" sz="2000">
                <a:solidFill>
                  <a:srgbClr val="FFFFFF"/>
                </a:solidFill>
              </a:rPr>
              <a:t>3</a:t>
            </a:r>
            <a:endParaRPr/>
          </a:p>
        </p:txBody>
      </p:sp>
      <p:sp>
        <p:nvSpPr>
          <p:cNvPr id="850" name="Google Shape;850;g32fbc974adf_1_1492"/>
          <p:cNvSpPr txBox="1"/>
          <p:nvPr/>
        </p:nvSpPr>
        <p:spPr>
          <a:xfrm>
            <a:off x="4203700" y="1725375"/>
            <a:ext cx="128913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7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온실가스 증가에 따른 지구온난화 심화와 시급한 대응 필요성</a:t>
            </a:r>
            <a:endParaRPr sz="3000" b="1"/>
          </a:p>
        </p:txBody>
      </p:sp>
      <p:pic>
        <p:nvPicPr>
          <p:cNvPr id="851" name="Google Shape;851;g32fbc974adf_1_1492"/>
          <p:cNvPicPr preferRelativeResize="0"/>
          <p:nvPr/>
        </p:nvPicPr>
        <p:blipFill rotWithShape="1">
          <a:blip r:embed="rId8">
            <a:alphaModFix amt="19000"/>
          </a:blip>
          <a:srcRect/>
          <a:stretch/>
        </p:blipFill>
        <p:spPr>
          <a:xfrm>
            <a:off x="2300250" y="2701875"/>
            <a:ext cx="13090800" cy="3063475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g32fbc974adf_1_1492"/>
          <p:cNvSpPr txBox="1"/>
          <p:nvPr/>
        </p:nvSpPr>
        <p:spPr>
          <a:xfrm>
            <a:off x="2597600" y="3219025"/>
            <a:ext cx="12800700" cy="26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300" b="1">
              <a:solidFill>
                <a:srgbClr val="197C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97C48"/>
              </a:buClr>
              <a:buSzPts val="2300"/>
              <a:buChar char="●"/>
            </a:pPr>
            <a:r>
              <a:rPr lang="ko-KR" sz="2300">
                <a:solidFill>
                  <a:srgbClr val="197C48"/>
                </a:solidFill>
                <a:latin typeface="Calibri"/>
                <a:ea typeface="Calibri"/>
                <a:cs typeface="Calibri"/>
                <a:sym typeface="Calibri"/>
              </a:rPr>
              <a:t>최근 44년간 </a:t>
            </a:r>
            <a:r>
              <a:rPr lang="ko-KR" sz="2300" b="1">
                <a:solidFill>
                  <a:srgbClr val="197C48"/>
                </a:solidFill>
                <a:latin typeface="Calibri"/>
                <a:ea typeface="Calibri"/>
                <a:cs typeface="Calibri"/>
                <a:sym typeface="Calibri"/>
              </a:rPr>
              <a:t>우리나라의 연평균 기온</a:t>
            </a:r>
            <a:r>
              <a:rPr lang="ko-KR" sz="2300">
                <a:solidFill>
                  <a:srgbClr val="197C48"/>
                </a:solidFill>
                <a:latin typeface="Calibri"/>
                <a:ea typeface="Calibri"/>
                <a:cs typeface="Calibri"/>
                <a:sym typeface="Calibri"/>
              </a:rPr>
              <a:t>이 </a:t>
            </a:r>
            <a:r>
              <a:rPr lang="ko-KR" sz="2300" b="1">
                <a:solidFill>
                  <a:srgbClr val="197C48"/>
                </a:solidFill>
                <a:latin typeface="Calibri"/>
                <a:ea typeface="Calibri"/>
                <a:cs typeface="Calibri"/>
                <a:sym typeface="Calibri"/>
              </a:rPr>
              <a:t>3.4℃ 이상 상승 ⇒ 지구 평균 기온 상승률</a:t>
            </a:r>
            <a:r>
              <a:rPr lang="ko-KR" sz="2300">
                <a:solidFill>
                  <a:srgbClr val="197C48"/>
                </a:solidFill>
                <a:latin typeface="Calibri"/>
                <a:ea typeface="Calibri"/>
                <a:cs typeface="Calibri"/>
                <a:sym typeface="Calibri"/>
              </a:rPr>
              <a:t>보다 </a:t>
            </a:r>
            <a:r>
              <a:rPr lang="ko-KR" sz="2300" b="1">
                <a:solidFill>
                  <a:srgbClr val="197C48"/>
                </a:solidFill>
                <a:latin typeface="Calibri"/>
                <a:ea typeface="Calibri"/>
                <a:cs typeface="Calibri"/>
                <a:sym typeface="Calibri"/>
              </a:rPr>
              <a:t>높은</a:t>
            </a:r>
            <a:r>
              <a:rPr lang="ko-KR" sz="2300">
                <a:solidFill>
                  <a:srgbClr val="197C48"/>
                </a:solidFill>
                <a:latin typeface="Calibri"/>
                <a:ea typeface="Calibri"/>
                <a:cs typeface="Calibri"/>
                <a:sym typeface="Calibri"/>
              </a:rPr>
              <a:t> 수준</a:t>
            </a:r>
            <a:endParaRPr sz="2300">
              <a:solidFill>
                <a:srgbClr val="197C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7C48"/>
              </a:buClr>
              <a:buSzPts val="2300"/>
              <a:buFont typeface="Calibri"/>
              <a:buChar char="●"/>
            </a:pPr>
            <a:r>
              <a:rPr lang="ko-KR" sz="2300" b="1">
                <a:solidFill>
                  <a:srgbClr val="197C48"/>
                </a:solidFill>
                <a:latin typeface="Calibri"/>
                <a:ea typeface="Calibri"/>
                <a:cs typeface="Calibri"/>
                <a:sym typeface="Calibri"/>
              </a:rPr>
              <a:t>이산화탄소(CO₂), 메탄(CH₄) 등 온실가스 농도 및 배출량 증가 </a:t>
            </a:r>
            <a:endParaRPr sz="2300" b="1">
              <a:solidFill>
                <a:srgbClr val="197C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2300" b="1">
                <a:solidFill>
                  <a:srgbClr val="197C48"/>
                </a:solidFill>
                <a:latin typeface="Calibri"/>
                <a:ea typeface="Calibri"/>
                <a:cs typeface="Calibri"/>
                <a:sym typeface="Calibri"/>
              </a:rPr>
              <a:t>⇒ </a:t>
            </a:r>
            <a:r>
              <a:rPr lang="ko-KR" sz="2300">
                <a:solidFill>
                  <a:srgbClr val="197C48"/>
                </a:solidFill>
                <a:latin typeface="Calibri"/>
                <a:ea typeface="Calibri"/>
                <a:cs typeface="Calibri"/>
                <a:sym typeface="Calibri"/>
              </a:rPr>
              <a:t>산업화 및 도시화로 인한 </a:t>
            </a:r>
            <a:r>
              <a:rPr lang="ko-KR" sz="2300" b="1">
                <a:solidFill>
                  <a:srgbClr val="197C48"/>
                </a:solidFill>
                <a:latin typeface="Calibri"/>
                <a:ea typeface="Calibri"/>
                <a:cs typeface="Calibri"/>
                <a:sym typeface="Calibri"/>
              </a:rPr>
              <a:t>화석연료 사용 확대가 주요 원인</a:t>
            </a:r>
            <a:endParaRPr sz="2300" b="1">
              <a:solidFill>
                <a:srgbClr val="197C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97C48"/>
              </a:buClr>
              <a:buSzPts val="2300"/>
              <a:buChar char="●"/>
            </a:pPr>
            <a:r>
              <a:rPr lang="ko-KR" sz="2300" b="1">
                <a:solidFill>
                  <a:srgbClr val="197C48"/>
                </a:solidFill>
                <a:latin typeface="Calibri"/>
                <a:ea typeface="Calibri"/>
                <a:cs typeface="Calibri"/>
                <a:sym typeface="Calibri"/>
              </a:rPr>
              <a:t>화석연료 사용 증가</a:t>
            </a:r>
            <a:r>
              <a:rPr lang="ko-KR" sz="2300">
                <a:solidFill>
                  <a:srgbClr val="197C48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sz="2300" b="1">
                <a:solidFill>
                  <a:srgbClr val="197C48"/>
                </a:solidFill>
                <a:latin typeface="Calibri"/>
                <a:ea typeface="Calibri"/>
                <a:cs typeface="Calibri"/>
                <a:sym typeface="Calibri"/>
              </a:rPr>
              <a:t>산림 감소</a:t>
            </a:r>
            <a:r>
              <a:rPr lang="ko-KR" sz="2300">
                <a:solidFill>
                  <a:srgbClr val="197C48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sz="2300" b="1">
                <a:solidFill>
                  <a:srgbClr val="197C48"/>
                </a:solidFill>
                <a:latin typeface="Calibri"/>
                <a:ea typeface="Calibri"/>
                <a:cs typeface="Calibri"/>
                <a:sym typeface="Calibri"/>
              </a:rPr>
              <a:t>에너지 소비 패턴 변화 </a:t>
            </a:r>
            <a:endParaRPr sz="2300" b="1">
              <a:solidFill>
                <a:srgbClr val="197C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2300" b="1">
                <a:solidFill>
                  <a:srgbClr val="197C48"/>
                </a:solidFill>
                <a:latin typeface="Calibri"/>
                <a:ea typeface="Calibri"/>
                <a:cs typeface="Calibri"/>
                <a:sym typeface="Calibri"/>
              </a:rPr>
              <a:t>⇒ </a:t>
            </a:r>
            <a:r>
              <a:rPr lang="ko-KR" sz="2300">
                <a:solidFill>
                  <a:srgbClr val="197C48"/>
                </a:solidFill>
                <a:latin typeface="Calibri"/>
                <a:ea typeface="Calibri"/>
                <a:cs typeface="Calibri"/>
                <a:sym typeface="Calibri"/>
              </a:rPr>
              <a:t>온실가스 배출이 지속적으로 증가하며 </a:t>
            </a:r>
            <a:r>
              <a:rPr lang="ko-KR" sz="2300" b="1">
                <a:solidFill>
                  <a:srgbClr val="197C48"/>
                </a:solidFill>
                <a:latin typeface="Calibri"/>
                <a:ea typeface="Calibri"/>
                <a:cs typeface="Calibri"/>
                <a:sym typeface="Calibri"/>
              </a:rPr>
              <a:t>지표 온도 상승을 초래</a:t>
            </a:r>
            <a:endParaRPr sz="29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b="1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500" b="1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g32fbc974adf_1_1492"/>
          <p:cNvSpPr txBox="1"/>
          <p:nvPr/>
        </p:nvSpPr>
        <p:spPr>
          <a:xfrm>
            <a:off x="3202375" y="6819175"/>
            <a:ext cx="10247700" cy="21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700" b="1">
              <a:solidFill>
                <a:srgbClr val="197C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rgbClr val="197C48"/>
                </a:solidFill>
                <a:latin typeface="Calibri"/>
                <a:ea typeface="Calibri"/>
                <a:cs typeface="Calibri"/>
                <a:sym typeface="Calibri"/>
              </a:rPr>
              <a:t>📌 온실가스 감축 및 지속가능한 에너지 전환 정책 필수</a:t>
            </a:r>
            <a:endParaRPr sz="3000" b="1">
              <a:solidFill>
                <a:srgbClr val="197C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rgbClr val="197C48"/>
                </a:solidFill>
                <a:latin typeface="Calibri"/>
                <a:ea typeface="Calibri"/>
                <a:cs typeface="Calibri"/>
                <a:sym typeface="Calibri"/>
              </a:rPr>
              <a:t>📌 탄소중립 및 기후 변화 대응 전략 강화 필요</a:t>
            </a:r>
            <a:endParaRPr sz="2700">
              <a:solidFill>
                <a:srgbClr val="197C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b="1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500" b="1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g32fbc974adf_1_1492"/>
          <p:cNvSpPr/>
          <p:nvPr/>
        </p:nvSpPr>
        <p:spPr>
          <a:xfrm>
            <a:off x="7784875" y="5978050"/>
            <a:ext cx="1082700" cy="763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8A51"/>
        </a:solidFill>
        <a:effectLst/>
      </p:bgPr>
    </p:bg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Google Shape;85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876300"/>
            <a:ext cx="16700500" cy="8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900" y="787400"/>
            <a:ext cx="16700500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86"/>
              </a:srgbClr>
            </a:outerShdw>
          </a:effectLst>
        </p:spPr>
      </p:pic>
      <p:pic>
        <p:nvPicPr>
          <p:cNvPr id="861" name="Google Shape;86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600" y="685800"/>
            <a:ext cx="16700500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86"/>
              </a:srgbClr>
            </a:outerShdw>
          </a:effectLst>
        </p:spPr>
      </p:pic>
      <p:pic>
        <p:nvPicPr>
          <p:cNvPr id="862" name="Google Shape;86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" y="584200"/>
            <a:ext cx="16700500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86"/>
              </a:srgbClr>
            </a:outerShdw>
          </a:effectLst>
        </p:spPr>
      </p:pic>
      <p:pic>
        <p:nvPicPr>
          <p:cNvPr id="863" name="Google Shape;86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80000">
            <a:off x="-15849600" y="-685800"/>
            <a:ext cx="16700500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220000">
              <a:srgbClr val="000000">
                <a:alpha val="15686"/>
              </a:srgbClr>
            </a:outerShdw>
          </a:effectLst>
        </p:spPr>
      </p:pic>
      <p:pic>
        <p:nvPicPr>
          <p:cNvPr id="864" name="Google Shape;864;p7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400" y="876300"/>
            <a:ext cx="317500" cy="317500"/>
          </a:xfrm>
          <a:prstGeom prst="rect">
            <a:avLst/>
          </a:prstGeom>
          <a:noFill/>
          <a:ln>
            <a:noFill/>
          </a:ln>
          <a:effectLst>
            <a:outerShdw dist="32067" dir="9000000">
              <a:srgbClr val="000000">
                <a:alpha val="65882"/>
              </a:srgbClr>
            </a:outerShdw>
          </a:effectLst>
        </p:spPr>
      </p:pic>
      <p:pic>
        <p:nvPicPr>
          <p:cNvPr id="865" name="Google Shape;865;p7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900" y="177800"/>
            <a:ext cx="1778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7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300" y="8534400"/>
            <a:ext cx="15240000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7"/>
          <p:cNvSpPr txBox="1"/>
          <p:nvPr/>
        </p:nvSpPr>
        <p:spPr>
          <a:xfrm>
            <a:off x="13030200" y="8712200"/>
            <a:ext cx="359410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1800">
                <a:solidFill>
                  <a:srgbClr val="1C8A51"/>
                </a:solidFill>
              </a:rPr>
              <a:t>1</a:t>
            </a:r>
            <a:endParaRPr/>
          </a:p>
        </p:txBody>
      </p:sp>
      <p:sp>
        <p:nvSpPr>
          <p:cNvPr id="868" name="Google Shape;868;p7"/>
          <p:cNvSpPr txBox="1"/>
          <p:nvPr/>
        </p:nvSpPr>
        <p:spPr>
          <a:xfrm>
            <a:off x="1803400" y="2768600"/>
            <a:ext cx="6527700" cy="23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7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300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기후변화에 따른 대응</a:t>
            </a:r>
            <a:endParaRPr/>
          </a:p>
        </p:txBody>
      </p:sp>
      <p:pic>
        <p:nvPicPr>
          <p:cNvPr id="869" name="Google Shape;869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03400" y="1879600"/>
            <a:ext cx="20955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7"/>
          <p:cNvSpPr txBox="1"/>
          <p:nvPr/>
        </p:nvSpPr>
        <p:spPr>
          <a:xfrm>
            <a:off x="2032000" y="1917700"/>
            <a:ext cx="16510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Chapter. 0</a:t>
            </a:r>
            <a:r>
              <a:rPr lang="ko-KR" sz="2000">
                <a:solidFill>
                  <a:srgbClr val="FFFFFF"/>
                </a:solidFill>
              </a:rPr>
              <a:t>4</a:t>
            </a:r>
            <a:endParaRPr/>
          </a:p>
        </p:txBody>
      </p:sp>
      <p:pic>
        <p:nvPicPr>
          <p:cNvPr id="871" name="Google Shape;871;p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35200" y="5270500"/>
            <a:ext cx="3276600" cy="32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7"/>
          <p:cNvPicPr preferRelativeResize="0"/>
          <p:nvPr/>
        </p:nvPicPr>
        <p:blipFill rotWithShape="1">
          <a:blip r:embed="rId9">
            <a:alphaModFix amt="19000"/>
          </a:blip>
          <a:srcRect/>
          <a:stretch/>
        </p:blipFill>
        <p:spPr>
          <a:xfrm>
            <a:off x="7277100" y="5270500"/>
            <a:ext cx="90678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7"/>
          <p:cNvPicPr preferRelativeResize="0"/>
          <p:nvPr/>
        </p:nvPicPr>
        <p:blipFill rotWithShape="1">
          <a:blip r:embed="rId9">
            <a:alphaModFix amt="19000"/>
          </a:blip>
          <a:srcRect/>
          <a:stretch/>
        </p:blipFill>
        <p:spPr>
          <a:xfrm>
            <a:off x="7277100" y="3454400"/>
            <a:ext cx="9067800" cy="16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7"/>
          <p:cNvSpPr txBox="1"/>
          <p:nvPr/>
        </p:nvSpPr>
        <p:spPr>
          <a:xfrm>
            <a:off x="9359900" y="3733800"/>
            <a:ext cx="48894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정부 차원의 대응</a:t>
            </a:r>
            <a:endParaRPr sz="2100" b="1"/>
          </a:p>
        </p:txBody>
      </p:sp>
      <p:sp>
        <p:nvSpPr>
          <p:cNvPr id="875" name="Google Shape;875;p7"/>
          <p:cNvSpPr txBox="1"/>
          <p:nvPr/>
        </p:nvSpPr>
        <p:spPr>
          <a:xfrm>
            <a:off x="7416800" y="4267200"/>
            <a:ext cx="87885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1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22대 국회 출범 이후 환경 관련 법안 발의 현황, 친환경 자동차    </a:t>
            </a:r>
            <a:endParaRPr b="1"/>
          </a:p>
        </p:txBody>
      </p:sp>
      <p:sp>
        <p:nvSpPr>
          <p:cNvPr id="876" name="Google Shape;876;p7"/>
          <p:cNvSpPr txBox="1"/>
          <p:nvPr/>
        </p:nvSpPr>
        <p:spPr>
          <a:xfrm>
            <a:off x="9359900" y="5511800"/>
            <a:ext cx="48894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900" b="1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기업 차원의 대응</a:t>
            </a:r>
            <a:endParaRPr sz="2000" b="1"/>
          </a:p>
        </p:txBody>
      </p:sp>
      <p:sp>
        <p:nvSpPr>
          <p:cNvPr id="877" name="Google Shape;877;p7"/>
          <p:cNvSpPr txBox="1"/>
          <p:nvPr/>
        </p:nvSpPr>
        <p:spPr>
          <a:xfrm>
            <a:off x="7416800" y="6045200"/>
            <a:ext cx="87885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1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ESG 보고서 (지속가능경영 보고서) </a:t>
            </a:r>
            <a:endParaRPr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8A51"/>
        </a:solidFill>
        <a:effectLst/>
      </p:bgPr>
    </p:bg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2" name="Google Shape;88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876300"/>
            <a:ext cx="16700500" cy="8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900" y="787400"/>
            <a:ext cx="16700500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86"/>
              </a:srgbClr>
            </a:outerShdw>
          </a:effectLst>
        </p:spPr>
      </p:pic>
      <p:pic>
        <p:nvPicPr>
          <p:cNvPr id="884" name="Google Shape;88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600" y="685800"/>
            <a:ext cx="16700500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86"/>
              </a:srgbClr>
            </a:outerShdw>
          </a:effectLst>
        </p:spPr>
      </p:pic>
      <p:pic>
        <p:nvPicPr>
          <p:cNvPr id="885" name="Google Shape;88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" y="584200"/>
            <a:ext cx="16700500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86"/>
              </a:srgbClr>
            </a:outerShdw>
          </a:effectLst>
        </p:spPr>
      </p:pic>
      <p:pic>
        <p:nvPicPr>
          <p:cNvPr id="886" name="Google Shape;88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80000">
            <a:off x="-15849600" y="-685800"/>
            <a:ext cx="16700500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220000">
              <a:srgbClr val="000000">
                <a:alpha val="15686"/>
              </a:srgbClr>
            </a:outerShdw>
          </a:effectLst>
        </p:spPr>
      </p:pic>
      <p:pic>
        <p:nvPicPr>
          <p:cNvPr id="887" name="Google Shape;887;p6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400" y="876300"/>
            <a:ext cx="317500" cy="317500"/>
          </a:xfrm>
          <a:prstGeom prst="rect">
            <a:avLst/>
          </a:prstGeom>
          <a:noFill/>
          <a:ln>
            <a:noFill/>
          </a:ln>
          <a:effectLst>
            <a:outerShdw dist="32067" dir="9000000">
              <a:srgbClr val="000000">
                <a:alpha val="65882"/>
              </a:srgbClr>
            </a:outerShdw>
          </a:effectLst>
        </p:spPr>
      </p:pic>
      <p:pic>
        <p:nvPicPr>
          <p:cNvPr id="888" name="Google Shape;888;p6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900" y="177800"/>
            <a:ext cx="1778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6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300" y="8534400"/>
            <a:ext cx="15240000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6"/>
          <p:cNvSpPr txBox="1"/>
          <p:nvPr/>
        </p:nvSpPr>
        <p:spPr>
          <a:xfrm>
            <a:off x="15963900" y="8712200"/>
            <a:ext cx="66040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1800">
                <a:solidFill>
                  <a:srgbClr val="1C8A51"/>
                </a:solidFill>
              </a:rPr>
              <a:t>2</a:t>
            </a:r>
            <a:endParaRPr/>
          </a:p>
        </p:txBody>
      </p:sp>
      <p:sp>
        <p:nvSpPr>
          <p:cNvPr id="891" name="Google Shape;891;p6"/>
          <p:cNvSpPr txBox="1"/>
          <p:nvPr/>
        </p:nvSpPr>
        <p:spPr>
          <a:xfrm>
            <a:off x="1803400" y="2590800"/>
            <a:ext cx="4572000" cy="2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7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300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정부차원 대응</a:t>
            </a:r>
            <a:endParaRPr/>
          </a:p>
        </p:txBody>
      </p:sp>
      <p:pic>
        <p:nvPicPr>
          <p:cNvPr id="892" name="Google Shape;892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03400" y="1879600"/>
            <a:ext cx="20955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6"/>
          <p:cNvSpPr txBox="1"/>
          <p:nvPr/>
        </p:nvSpPr>
        <p:spPr>
          <a:xfrm>
            <a:off x="2032000" y="1917700"/>
            <a:ext cx="16510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Chapter. 04</a:t>
            </a:r>
            <a:endParaRPr/>
          </a:p>
        </p:txBody>
      </p:sp>
      <p:pic>
        <p:nvPicPr>
          <p:cNvPr id="894" name="Google Shape;894;p6"/>
          <p:cNvPicPr preferRelativeResize="0"/>
          <p:nvPr/>
        </p:nvPicPr>
        <p:blipFill rotWithShape="1">
          <a:blip r:embed="rId8">
            <a:alphaModFix amt="19000"/>
          </a:blip>
          <a:srcRect/>
          <a:stretch/>
        </p:blipFill>
        <p:spPr>
          <a:xfrm>
            <a:off x="6581600" y="1092200"/>
            <a:ext cx="10471500" cy="577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905000" y="5486400"/>
            <a:ext cx="346710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6"/>
          <p:cNvSpPr txBox="1"/>
          <p:nvPr/>
        </p:nvSpPr>
        <p:spPr>
          <a:xfrm>
            <a:off x="7239000" y="7137400"/>
            <a:ext cx="91567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22대 국회 출범 이후 키워드별 기후에너지 관련 법안 발의 건수</a:t>
            </a:r>
            <a:endParaRPr sz="2200" b="1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상위 3개 항목은 탄소중립(101건), 기후위기(94건), 온실가스(86건)이다. </a:t>
            </a:r>
            <a:endParaRPr sz="2200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7" name="Google Shape;897;p6"/>
          <p:cNvPicPr preferRelativeResize="0"/>
          <p:nvPr/>
        </p:nvPicPr>
        <p:blipFill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4950" y="1313975"/>
            <a:ext cx="9994974" cy="543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8A51"/>
        </a:solidFill>
        <a:effectLst/>
      </p:bgPr>
    </p:bg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" name="Google Shape;902;g32fbc974adf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876300"/>
            <a:ext cx="16700501" cy="8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g32fbc974adf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900" y="7874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904" name="Google Shape;904;g32fbc974adf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600" y="6858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905" name="Google Shape;905;g32fbc974adf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" y="5842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906" name="Google Shape;906;g32fbc974adf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80000">
            <a:off x="-15849600" y="-685800"/>
            <a:ext cx="16700499" cy="8826501"/>
          </a:xfrm>
          <a:prstGeom prst="rect">
            <a:avLst/>
          </a:prstGeom>
          <a:noFill/>
          <a:ln>
            <a:noFill/>
          </a:ln>
          <a:effectLst>
            <a:outerShdw blurRad="1259140" dist="135701" dir="2220000">
              <a:srgbClr val="000000">
                <a:alpha val="15690"/>
              </a:srgbClr>
            </a:outerShdw>
          </a:effectLst>
        </p:spPr>
      </p:pic>
      <p:pic>
        <p:nvPicPr>
          <p:cNvPr id="907" name="Google Shape;907;g32fbc974adf_0_0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400" y="876300"/>
            <a:ext cx="317500" cy="317500"/>
          </a:xfrm>
          <a:prstGeom prst="rect">
            <a:avLst/>
          </a:prstGeom>
          <a:noFill/>
          <a:ln>
            <a:noFill/>
          </a:ln>
          <a:effectLst>
            <a:outerShdw dist="32067" dir="9000000">
              <a:srgbClr val="000000">
                <a:alpha val="65880"/>
              </a:srgbClr>
            </a:outerShdw>
          </a:effectLst>
        </p:spPr>
      </p:pic>
      <p:pic>
        <p:nvPicPr>
          <p:cNvPr id="908" name="Google Shape;908;g32fbc974adf_0_0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900" y="177800"/>
            <a:ext cx="1778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g32fbc974adf_0_0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300" y="8534400"/>
            <a:ext cx="15239999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g32fbc974adf_0_0"/>
          <p:cNvSpPr txBox="1"/>
          <p:nvPr/>
        </p:nvSpPr>
        <p:spPr>
          <a:xfrm>
            <a:off x="13030200" y="8712200"/>
            <a:ext cx="35940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1800">
                <a:solidFill>
                  <a:srgbClr val="1C8A51"/>
                </a:solidFill>
              </a:rPr>
              <a:t>3</a:t>
            </a:r>
            <a:endParaRPr/>
          </a:p>
        </p:txBody>
      </p:sp>
      <p:pic>
        <p:nvPicPr>
          <p:cNvPr id="911" name="Google Shape;911;g32fbc974adf_0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03400" y="1879600"/>
            <a:ext cx="20955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g32fbc974adf_0_0"/>
          <p:cNvSpPr txBox="1"/>
          <p:nvPr/>
        </p:nvSpPr>
        <p:spPr>
          <a:xfrm>
            <a:off x="2032000" y="1917700"/>
            <a:ext cx="16509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Chapter. 0</a:t>
            </a:r>
            <a:r>
              <a:rPr lang="ko-KR" sz="2000">
                <a:solidFill>
                  <a:srgbClr val="FFFFFF"/>
                </a:solidFill>
              </a:rPr>
              <a:t>4</a:t>
            </a:r>
            <a:endParaRPr/>
          </a:p>
        </p:txBody>
      </p:sp>
      <p:pic>
        <p:nvPicPr>
          <p:cNvPr id="913" name="Google Shape;913;g32fbc974adf_0_0"/>
          <p:cNvPicPr preferRelativeResize="0"/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000" y="2562100"/>
            <a:ext cx="5517700" cy="568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g32fbc974adf_0_0"/>
          <p:cNvPicPr preferRelativeResize="0"/>
          <p:nvPr/>
        </p:nvPicPr>
        <p:blipFill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9700" y="2119988"/>
            <a:ext cx="8681074" cy="4071175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sp>
        <p:nvSpPr>
          <p:cNvPr id="915" name="Google Shape;915;g32fbc974adf_0_0"/>
          <p:cNvSpPr/>
          <p:nvPr/>
        </p:nvSpPr>
        <p:spPr>
          <a:xfrm>
            <a:off x="9299138" y="6423575"/>
            <a:ext cx="5182200" cy="160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g32fbc974adf_0_0"/>
          <p:cNvSpPr txBox="1"/>
          <p:nvPr/>
        </p:nvSpPr>
        <p:spPr>
          <a:xfrm>
            <a:off x="9445538" y="7019875"/>
            <a:ext cx="48894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보조금 확대 지원,</a:t>
            </a:r>
            <a:endParaRPr sz="2300" b="1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친환경차 고속도로 통행료 감면,</a:t>
            </a:r>
            <a:endParaRPr sz="2300" b="1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충전소 확충 등등</a:t>
            </a:r>
            <a:endParaRPr sz="2300" b="1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8A51"/>
        </a:solidFill>
        <a:effectLst/>
      </p:bgPr>
    </p:bg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" name="Google Shape;921;g3305f08e512_2_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876300"/>
            <a:ext cx="16700501" cy="8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g3305f08e512_2_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900" y="7874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923" name="Google Shape;923;g3305f08e512_2_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600" y="6858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924" name="Google Shape;924;g3305f08e512_2_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" y="5842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925" name="Google Shape;925;g3305f08e512_2_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80000">
            <a:off x="-15849600" y="-685800"/>
            <a:ext cx="16700499" cy="8826501"/>
          </a:xfrm>
          <a:prstGeom prst="rect">
            <a:avLst/>
          </a:prstGeom>
          <a:noFill/>
          <a:ln>
            <a:noFill/>
          </a:ln>
          <a:effectLst>
            <a:outerShdw blurRad="1259140" dist="135701" dir="2220000">
              <a:srgbClr val="000000">
                <a:alpha val="15690"/>
              </a:srgbClr>
            </a:outerShdw>
          </a:effectLst>
        </p:spPr>
      </p:pic>
      <p:pic>
        <p:nvPicPr>
          <p:cNvPr id="926" name="Google Shape;926;g3305f08e512_2_42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400" y="876300"/>
            <a:ext cx="317500" cy="317500"/>
          </a:xfrm>
          <a:prstGeom prst="rect">
            <a:avLst/>
          </a:prstGeom>
          <a:noFill/>
          <a:ln>
            <a:noFill/>
          </a:ln>
          <a:effectLst>
            <a:outerShdw dist="32067" dir="9000000">
              <a:srgbClr val="000000">
                <a:alpha val="65880"/>
              </a:srgbClr>
            </a:outerShdw>
          </a:effectLst>
        </p:spPr>
      </p:pic>
      <p:pic>
        <p:nvPicPr>
          <p:cNvPr id="927" name="Google Shape;927;g3305f08e512_2_42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900" y="177800"/>
            <a:ext cx="1778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g3305f08e512_2_42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300" y="8534400"/>
            <a:ext cx="15239999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g3305f08e512_2_42"/>
          <p:cNvSpPr txBox="1"/>
          <p:nvPr/>
        </p:nvSpPr>
        <p:spPr>
          <a:xfrm>
            <a:off x="15963900" y="8712200"/>
            <a:ext cx="6603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sp>
        <p:nvSpPr>
          <p:cNvPr id="930" name="Google Shape;930;g3305f08e512_2_42"/>
          <p:cNvSpPr txBox="1"/>
          <p:nvPr/>
        </p:nvSpPr>
        <p:spPr>
          <a:xfrm>
            <a:off x="1803400" y="2590800"/>
            <a:ext cx="4572000" cy="23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7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300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정부차원 대응</a:t>
            </a:r>
            <a:endParaRPr/>
          </a:p>
        </p:txBody>
      </p:sp>
      <p:pic>
        <p:nvPicPr>
          <p:cNvPr id="931" name="Google Shape;931;g3305f08e512_2_4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03400" y="1879600"/>
            <a:ext cx="20955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g3305f08e512_2_42"/>
          <p:cNvSpPr txBox="1"/>
          <p:nvPr/>
        </p:nvSpPr>
        <p:spPr>
          <a:xfrm>
            <a:off x="2032000" y="1917700"/>
            <a:ext cx="16509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Chapter. 04</a:t>
            </a:r>
            <a:endParaRPr/>
          </a:p>
        </p:txBody>
      </p:sp>
      <p:pic>
        <p:nvPicPr>
          <p:cNvPr id="933" name="Google Shape;933;g3305f08e512_2_42"/>
          <p:cNvPicPr preferRelativeResize="0"/>
          <p:nvPr/>
        </p:nvPicPr>
        <p:blipFill rotWithShape="1">
          <a:blip r:embed="rId8">
            <a:alphaModFix amt="19000"/>
          </a:blip>
          <a:srcRect/>
          <a:stretch/>
        </p:blipFill>
        <p:spPr>
          <a:xfrm>
            <a:off x="6581600" y="1092200"/>
            <a:ext cx="10471500" cy="577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g3305f08e512_2_4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905000" y="5486400"/>
            <a:ext cx="346710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g3305f08e512_2_42"/>
          <p:cNvSpPr txBox="1"/>
          <p:nvPr/>
        </p:nvSpPr>
        <p:spPr>
          <a:xfrm>
            <a:off x="7239000" y="7137400"/>
            <a:ext cx="91566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연도별 전기차 충전소 설치 수 </a:t>
            </a:r>
            <a:endParaRPr sz="2200" b="1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급속 충전소 (휴게소 등에 많이 설치) : 2023년 이후 대폭 증가</a:t>
            </a:r>
            <a:endParaRPr sz="2200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완속 충전소 (주거 단지에 많이 설치) : 2018, 2021년도를 기점으로 대폭 증가</a:t>
            </a:r>
            <a:endParaRPr sz="2200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6" name="Google Shape;936;g3305f08e512_2_42"/>
          <p:cNvPicPr preferRelativeResize="0"/>
          <p:nvPr/>
        </p:nvPicPr>
        <p:blipFill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9350" y="1193800"/>
            <a:ext cx="10182324" cy="552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8A51"/>
        </a:solidFill>
        <a:effectLst/>
      </p:bgPr>
    </p:bg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1" name="Google Shape;941;g3305f08e512_2_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876300"/>
            <a:ext cx="16700501" cy="8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g3305f08e512_2_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900" y="7874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943" name="Google Shape;943;g3305f08e512_2_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600" y="6858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944" name="Google Shape;944;g3305f08e512_2_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" y="5842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945" name="Google Shape;945;g3305f08e512_2_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80000">
            <a:off x="-15849600" y="-685800"/>
            <a:ext cx="16700499" cy="8826501"/>
          </a:xfrm>
          <a:prstGeom prst="rect">
            <a:avLst/>
          </a:prstGeom>
          <a:noFill/>
          <a:ln>
            <a:noFill/>
          </a:ln>
          <a:effectLst>
            <a:outerShdw blurRad="1259140" dist="135701" dir="2220000">
              <a:srgbClr val="000000">
                <a:alpha val="15690"/>
              </a:srgbClr>
            </a:outerShdw>
          </a:effectLst>
        </p:spPr>
      </p:pic>
      <p:pic>
        <p:nvPicPr>
          <p:cNvPr id="946" name="Google Shape;946;g3305f08e512_2_2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400" y="876300"/>
            <a:ext cx="317500" cy="317500"/>
          </a:xfrm>
          <a:prstGeom prst="rect">
            <a:avLst/>
          </a:prstGeom>
          <a:noFill/>
          <a:ln>
            <a:noFill/>
          </a:ln>
          <a:effectLst>
            <a:outerShdw dist="32067" dir="9000000">
              <a:srgbClr val="000000">
                <a:alpha val="65880"/>
              </a:srgbClr>
            </a:outerShdw>
          </a:effectLst>
        </p:spPr>
      </p:pic>
      <p:pic>
        <p:nvPicPr>
          <p:cNvPr id="947" name="Google Shape;947;g3305f08e512_2_2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900" y="177800"/>
            <a:ext cx="1778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g3305f08e512_2_2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300" y="8534400"/>
            <a:ext cx="15239999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g3305f08e512_2_2"/>
          <p:cNvSpPr txBox="1"/>
          <p:nvPr/>
        </p:nvSpPr>
        <p:spPr>
          <a:xfrm>
            <a:off x="15963900" y="8712200"/>
            <a:ext cx="6603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1800">
                <a:solidFill>
                  <a:srgbClr val="1C8A51"/>
                </a:solidFill>
              </a:rPr>
              <a:t>5</a:t>
            </a:r>
            <a:endParaRPr/>
          </a:p>
        </p:txBody>
      </p:sp>
      <p:sp>
        <p:nvSpPr>
          <p:cNvPr id="950" name="Google Shape;950;g3305f08e512_2_2"/>
          <p:cNvSpPr txBox="1"/>
          <p:nvPr/>
        </p:nvSpPr>
        <p:spPr>
          <a:xfrm>
            <a:off x="1803400" y="2590800"/>
            <a:ext cx="4572000" cy="23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7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300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정부차원 대응</a:t>
            </a:r>
            <a:endParaRPr/>
          </a:p>
        </p:txBody>
      </p:sp>
      <p:pic>
        <p:nvPicPr>
          <p:cNvPr id="951" name="Google Shape;951;g3305f08e512_2_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03400" y="1879600"/>
            <a:ext cx="20955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g3305f08e512_2_2"/>
          <p:cNvSpPr txBox="1"/>
          <p:nvPr/>
        </p:nvSpPr>
        <p:spPr>
          <a:xfrm>
            <a:off x="2032000" y="1917700"/>
            <a:ext cx="16509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Chapter. 04</a:t>
            </a:r>
            <a:endParaRPr/>
          </a:p>
        </p:txBody>
      </p:sp>
      <p:pic>
        <p:nvPicPr>
          <p:cNvPr id="953" name="Google Shape;953;g3305f08e512_2_2"/>
          <p:cNvPicPr preferRelativeResize="0"/>
          <p:nvPr/>
        </p:nvPicPr>
        <p:blipFill rotWithShape="1">
          <a:blip r:embed="rId8">
            <a:alphaModFix amt="19000"/>
          </a:blip>
          <a:srcRect/>
          <a:stretch/>
        </p:blipFill>
        <p:spPr>
          <a:xfrm>
            <a:off x="5744650" y="1437400"/>
            <a:ext cx="10879549" cy="69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g3305f08e512_2_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905000" y="5486400"/>
            <a:ext cx="3467100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g3305f08e512_2_2"/>
          <p:cNvPicPr preferRelativeResize="0"/>
          <p:nvPr/>
        </p:nvPicPr>
        <p:blipFill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5525" y="1635225"/>
            <a:ext cx="10378299" cy="659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8A51"/>
        </a:solidFill>
        <a:effectLst/>
      </p:bgPr>
    </p:bg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0" name="Google Shape;960;g3305f08e512_2_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876300"/>
            <a:ext cx="16700501" cy="8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g3305f08e512_2_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900" y="7874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962" name="Google Shape;962;g3305f08e512_2_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600" y="6858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963" name="Google Shape;963;g3305f08e512_2_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" y="5842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964" name="Google Shape;964;g3305f08e512_2_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80000">
            <a:off x="-15849600" y="-685800"/>
            <a:ext cx="16700499" cy="8826501"/>
          </a:xfrm>
          <a:prstGeom prst="rect">
            <a:avLst/>
          </a:prstGeom>
          <a:noFill/>
          <a:ln>
            <a:noFill/>
          </a:ln>
          <a:effectLst>
            <a:outerShdw blurRad="1259140" dist="135701" dir="2220000">
              <a:srgbClr val="000000">
                <a:alpha val="15690"/>
              </a:srgbClr>
            </a:outerShdw>
          </a:effectLst>
        </p:spPr>
      </p:pic>
      <p:pic>
        <p:nvPicPr>
          <p:cNvPr id="965" name="Google Shape;965;g3305f08e512_2_22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400" y="876300"/>
            <a:ext cx="317500" cy="317500"/>
          </a:xfrm>
          <a:prstGeom prst="rect">
            <a:avLst/>
          </a:prstGeom>
          <a:noFill/>
          <a:ln>
            <a:noFill/>
          </a:ln>
          <a:effectLst>
            <a:outerShdw dist="32067" dir="9000000">
              <a:srgbClr val="000000">
                <a:alpha val="65880"/>
              </a:srgbClr>
            </a:outerShdw>
          </a:effectLst>
        </p:spPr>
      </p:pic>
      <p:pic>
        <p:nvPicPr>
          <p:cNvPr id="966" name="Google Shape;966;g3305f08e512_2_22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900" y="177800"/>
            <a:ext cx="1778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g3305f08e512_2_22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300" y="8534400"/>
            <a:ext cx="15239999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968" name="Google Shape;968;g3305f08e512_2_22"/>
          <p:cNvSpPr txBox="1"/>
          <p:nvPr/>
        </p:nvSpPr>
        <p:spPr>
          <a:xfrm>
            <a:off x="15963900" y="8712200"/>
            <a:ext cx="6603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1800">
                <a:solidFill>
                  <a:srgbClr val="1C8A51"/>
                </a:solidFill>
              </a:rPr>
              <a:t>6</a:t>
            </a:r>
            <a:endParaRPr/>
          </a:p>
        </p:txBody>
      </p:sp>
      <p:sp>
        <p:nvSpPr>
          <p:cNvPr id="969" name="Google Shape;969;g3305f08e512_2_22"/>
          <p:cNvSpPr txBox="1"/>
          <p:nvPr/>
        </p:nvSpPr>
        <p:spPr>
          <a:xfrm>
            <a:off x="1803400" y="2590800"/>
            <a:ext cx="4572000" cy="23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7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300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정부차원 대응</a:t>
            </a:r>
            <a:endParaRPr/>
          </a:p>
        </p:txBody>
      </p:sp>
      <p:pic>
        <p:nvPicPr>
          <p:cNvPr id="970" name="Google Shape;970;g3305f08e512_2_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03400" y="1879600"/>
            <a:ext cx="20955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g3305f08e512_2_22"/>
          <p:cNvSpPr txBox="1"/>
          <p:nvPr/>
        </p:nvSpPr>
        <p:spPr>
          <a:xfrm>
            <a:off x="2032000" y="1917700"/>
            <a:ext cx="16509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Chapter. 04</a:t>
            </a:r>
            <a:endParaRPr/>
          </a:p>
        </p:txBody>
      </p:sp>
      <p:pic>
        <p:nvPicPr>
          <p:cNvPr id="972" name="Google Shape;972;g3305f08e512_2_22"/>
          <p:cNvPicPr preferRelativeResize="0"/>
          <p:nvPr/>
        </p:nvPicPr>
        <p:blipFill rotWithShape="1">
          <a:blip r:embed="rId8">
            <a:alphaModFix amt="19000"/>
          </a:blip>
          <a:srcRect/>
          <a:stretch/>
        </p:blipFill>
        <p:spPr>
          <a:xfrm>
            <a:off x="6581600" y="1092200"/>
            <a:ext cx="10471500" cy="577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g3305f08e512_2_2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905000" y="5486400"/>
            <a:ext cx="346710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g3305f08e512_2_22"/>
          <p:cNvSpPr txBox="1"/>
          <p:nvPr/>
        </p:nvSpPr>
        <p:spPr>
          <a:xfrm>
            <a:off x="7239000" y="7137400"/>
            <a:ext cx="91566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하이브리드, 전기, 수소 자동차 누적 등록 건수</a:t>
            </a:r>
            <a:endParaRPr sz="2200" b="1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모두 증가하는 추세</a:t>
            </a:r>
            <a:endParaRPr sz="2200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5" name="Google Shape;975;g3305f08e512_2_22"/>
          <p:cNvPicPr preferRelativeResize="0"/>
          <p:nvPr/>
        </p:nvPicPr>
        <p:blipFill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0750" y="1193800"/>
            <a:ext cx="10241349" cy="555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8A51"/>
        </a:solidFill>
        <a:effectLst/>
      </p:bgPr>
    </p:bg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0" name="Google Shape;980;g3305f08e512_2_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876300"/>
            <a:ext cx="16700501" cy="8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g3305f08e512_2_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900" y="7874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982" name="Google Shape;982;g3305f08e512_2_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600" y="6858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983" name="Google Shape;983;g3305f08e512_2_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" y="5842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984" name="Google Shape;984;g3305f08e512_2_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80000">
            <a:off x="-15849600" y="-685800"/>
            <a:ext cx="16700499" cy="8826501"/>
          </a:xfrm>
          <a:prstGeom prst="rect">
            <a:avLst/>
          </a:prstGeom>
          <a:noFill/>
          <a:ln>
            <a:noFill/>
          </a:ln>
          <a:effectLst>
            <a:outerShdw blurRad="1259140" dist="135701" dir="2220000">
              <a:srgbClr val="000000">
                <a:alpha val="15690"/>
              </a:srgbClr>
            </a:outerShdw>
          </a:effectLst>
        </p:spPr>
      </p:pic>
      <p:pic>
        <p:nvPicPr>
          <p:cNvPr id="985" name="Google Shape;985;g3305f08e512_2_92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400" y="876300"/>
            <a:ext cx="317500" cy="317500"/>
          </a:xfrm>
          <a:prstGeom prst="rect">
            <a:avLst/>
          </a:prstGeom>
          <a:noFill/>
          <a:ln>
            <a:noFill/>
          </a:ln>
          <a:effectLst>
            <a:outerShdw dist="32067" dir="9000000">
              <a:srgbClr val="000000">
                <a:alpha val="65880"/>
              </a:srgbClr>
            </a:outerShdw>
          </a:effectLst>
        </p:spPr>
      </p:pic>
      <p:pic>
        <p:nvPicPr>
          <p:cNvPr id="986" name="Google Shape;986;g3305f08e512_2_92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900" y="177800"/>
            <a:ext cx="1778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g3305f08e512_2_92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300" y="8534400"/>
            <a:ext cx="15239999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g3305f08e512_2_92"/>
          <p:cNvSpPr txBox="1"/>
          <p:nvPr/>
        </p:nvSpPr>
        <p:spPr>
          <a:xfrm>
            <a:off x="15963900" y="8712200"/>
            <a:ext cx="6603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1800">
                <a:solidFill>
                  <a:srgbClr val="1C8A51"/>
                </a:solidFill>
              </a:rPr>
              <a:t>7</a:t>
            </a:r>
            <a:endParaRPr/>
          </a:p>
        </p:txBody>
      </p:sp>
      <p:sp>
        <p:nvSpPr>
          <p:cNvPr id="989" name="Google Shape;989;g3305f08e512_2_92"/>
          <p:cNvSpPr txBox="1"/>
          <p:nvPr/>
        </p:nvSpPr>
        <p:spPr>
          <a:xfrm>
            <a:off x="1803400" y="2590800"/>
            <a:ext cx="4572000" cy="23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7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300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정부차원 대응</a:t>
            </a:r>
            <a:endParaRPr/>
          </a:p>
        </p:txBody>
      </p:sp>
      <p:pic>
        <p:nvPicPr>
          <p:cNvPr id="990" name="Google Shape;990;g3305f08e512_2_9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03400" y="1879600"/>
            <a:ext cx="20955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g3305f08e512_2_92"/>
          <p:cNvSpPr txBox="1"/>
          <p:nvPr/>
        </p:nvSpPr>
        <p:spPr>
          <a:xfrm>
            <a:off x="2032000" y="1917700"/>
            <a:ext cx="16509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Chapter. 04</a:t>
            </a:r>
            <a:endParaRPr/>
          </a:p>
        </p:txBody>
      </p:sp>
      <p:pic>
        <p:nvPicPr>
          <p:cNvPr id="992" name="Google Shape;992;g3305f08e512_2_92"/>
          <p:cNvPicPr preferRelativeResize="0"/>
          <p:nvPr/>
        </p:nvPicPr>
        <p:blipFill rotWithShape="1">
          <a:blip r:embed="rId8">
            <a:alphaModFix amt="19000"/>
          </a:blip>
          <a:srcRect/>
          <a:stretch/>
        </p:blipFill>
        <p:spPr>
          <a:xfrm>
            <a:off x="5492400" y="762100"/>
            <a:ext cx="11419276" cy="76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g3305f08e512_2_9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905000" y="5486400"/>
            <a:ext cx="3467100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g3305f08e512_2_92"/>
          <p:cNvPicPr preferRelativeResize="0"/>
          <p:nvPr/>
        </p:nvPicPr>
        <p:blipFill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4975" y="876300"/>
            <a:ext cx="11052825" cy="739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8A5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g3305f08e512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876300"/>
            <a:ext cx="16700501" cy="8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3305f08e512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900" y="7874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227" name="Google Shape;227;g3305f08e512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600" y="6858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228" name="Google Shape;228;g3305f08e512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" y="5842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229" name="Google Shape;229;g3305f08e512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80000">
            <a:off x="-15849600" y="-685800"/>
            <a:ext cx="16700499" cy="8826501"/>
          </a:xfrm>
          <a:prstGeom prst="rect">
            <a:avLst/>
          </a:prstGeom>
          <a:noFill/>
          <a:ln>
            <a:noFill/>
          </a:ln>
          <a:effectLst>
            <a:outerShdw blurRad="1259140" dist="135701" dir="2220000">
              <a:srgbClr val="000000">
                <a:alpha val="15690"/>
              </a:srgbClr>
            </a:outerShdw>
          </a:effectLst>
        </p:spPr>
      </p:pic>
      <p:pic>
        <p:nvPicPr>
          <p:cNvPr id="230" name="Google Shape;230;g3305f08e512_1_0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400" y="876300"/>
            <a:ext cx="317500" cy="317500"/>
          </a:xfrm>
          <a:prstGeom prst="rect">
            <a:avLst/>
          </a:prstGeom>
          <a:noFill/>
          <a:ln>
            <a:noFill/>
          </a:ln>
          <a:effectLst>
            <a:outerShdw dist="32067" dir="9000000">
              <a:srgbClr val="000000">
                <a:alpha val="65880"/>
              </a:srgbClr>
            </a:outerShdw>
          </a:effectLst>
        </p:spPr>
      </p:pic>
      <p:pic>
        <p:nvPicPr>
          <p:cNvPr id="231" name="Google Shape;231;g3305f08e512_1_0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900" y="177800"/>
            <a:ext cx="1778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3305f08e512_1_0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300" y="8534400"/>
            <a:ext cx="15239999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3305f08e512_1_0"/>
          <p:cNvSpPr txBox="1"/>
          <p:nvPr/>
        </p:nvSpPr>
        <p:spPr>
          <a:xfrm>
            <a:off x="13030200" y="8712200"/>
            <a:ext cx="35940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pic>
        <p:nvPicPr>
          <p:cNvPr id="234" name="Google Shape;234;g3305f08e512_1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03400" y="1879600"/>
            <a:ext cx="20955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3305f08e512_1_0"/>
          <p:cNvSpPr txBox="1"/>
          <p:nvPr/>
        </p:nvSpPr>
        <p:spPr>
          <a:xfrm>
            <a:off x="2032000" y="1917700"/>
            <a:ext cx="16509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Chapter. 01</a:t>
            </a:r>
            <a:endParaRPr/>
          </a:p>
        </p:txBody>
      </p:sp>
      <p:pic>
        <p:nvPicPr>
          <p:cNvPr id="236" name="Google Shape;236;g3305f08e512_1_0"/>
          <p:cNvPicPr preferRelativeResize="0"/>
          <p:nvPr/>
        </p:nvPicPr>
        <p:blipFill rotWithShape="1">
          <a:blip r:embed="rId8">
            <a:alphaModFix amt="19000"/>
          </a:blip>
          <a:srcRect/>
          <a:stretch/>
        </p:blipFill>
        <p:spPr>
          <a:xfrm>
            <a:off x="7289800" y="6337300"/>
            <a:ext cx="9067800" cy="16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3305f08e512_1_0"/>
          <p:cNvSpPr txBox="1"/>
          <p:nvPr/>
        </p:nvSpPr>
        <p:spPr>
          <a:xfrm>
            <a:off x="7239000" y="6769100"/>
            <a:ext cx="91566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지금 이 순간에도 북극과 남극에 빙하는 녹고있습니다.</a:t>
            </a:r>
            <a:endParaRPr/>
          </a:p>
        </p:txBody>
      </p:sp>
      <p:sp>
        <p:nvSpPr>
          <p:cNvPr id="238" name="Google Shape;238;g3305f08e512_1_0"/>
          <p:cNvSpPr txBox="1"/>
          <p:nvPr/>
        </p:nvSpPr>
        <p:spPr>
          <a:xfrm>
            <a:off x="1754425" y="3822650"/>
            <a:ext cx="5435700" cy="23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7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300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북극과 남극 </a:t>
            </a:r>
            <a:endParaRPr/>
          </a:p>
        </p:txBody>
      </p:sp>
      <p:pic>
        <p:nvPicPr>
          <p:cNvPr id="239" name="Google Shape;239;g3305f08e512_1_0"/>
          <p:cNvPicPr preferRelativeResize="0"/>
          <p:nvPr/>
        </p:nvPicPr>
        <p:blipFill rotWithShape="1"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15200" y="1019250"/>
            <a:ext cx="9067800" cy="507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3305f08e512_1_0"/>
          <p:cNvSpPr txBox="1"/>
          <p:nvPr/>
        </p:nvSpPr>
        <p:spPr>
          <a:xfrm>
            <a:off x="1809700" y="5555675"/>
            <a:ext cx="20955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발표자: 최수창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8A51"/>
        </a:solidFill>
        <a:effectLst/>
      </p:bgPr>
    </p:bg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9" name="Google Shape;999;g3305f08e512_2_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876300"/>
            <a:ext cx="16700501" cy="8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g3305f08e512_2_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900" y="7874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1001" name="Google Shape;1001;g3305f08e512_2_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600" y="6858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1002" name="Google Shape;1002;g3305f08e512_2_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" y="5842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1003" name="Google Shape;1003;g3305f08e512_2_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80000">
            <a:off x="-15849600" y="-685800"/>
            <a:ext cx="16700499" cy="8826501"/>
          </a:xfrm>
          <a:prstGeom prst="rect">
            <a:avLst/>
          </a:prstGeom>
          <a:noFill/>
          <a:ln>
            <a:noFill/>
          </a:ln>
          <a:effectLst>
            <a:outerShdw blurRad="1259140" dist="135701" dir="2220000">
              <a:srgbClr val="000000">
                <a:alpha val="15690"/>
              </a:srgbClr>
            </a:outerShdw>
          </a:effectLst>
        </p:spPr>
      </p:pic>
      <p:pic>
        <p:nvPicPr>
          <p:cNvPr id="1004" name="Google Shape;1004;g3305f08e512_2_112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400" y="876300"/>
            <a:ext cx="317500" cy="317500"/>
          </a:xfrm>
          <a:prstGeom prst="rect">
            <a:avLst/>
          </a:prstGeom>
          <a:noFill/>
          <a:ln>
            <a:noFill/>
          </a:ln>
          <a:effectLst>
            <a:outerShdw dist="32067" dir="9000000">
              <a:srgbClr val="000000">
                <a:alpha val="65880"/>
              </a:srgbClr>
            </a:outerShdw>
          </a:effectLst>
        </p:spPr>
      </p:pic>
      <p:pic>
        <p:nvPicPr>
          <p:cNvPr id="1005" name="Google Shape;1005;g3305f08e512_2_112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900" y="177800"/>
            <a:ext cx="1778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g3305f08e512_2_112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300" y="8534400"/>
            <a:ext cx="15239999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g3305f08e512_2_112"/>
          <p:cNvSpPr txBox="1"/>
          <p:nvPr/>
        </p:nvSpPr>
        <p:spPr>
          <a:xfrm>
            <a:off x="13030200" y="8712200"/>
            <a:ext cx="35940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1800">
                <a:solidFill>
                  <a:srgbClr val="1C8A51"/>
                </a:solidFill>
              </a:rPr>
              <a:t>8</a:t>
            </a:r>
            <a:endParaRPr/>
          </a:p>
        </p:txBody>
      </p:sp>
      <p:pic>
        <p:nvPicPr>
          <p:cNvPr id="1008" name="Google Shape;1008;g3305f08e512_2_1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03400" y="1879600"/>
            <a:ext cx="20955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g3305f08e512_2_112"/>
          <p:cNvSpPr txBox="1"/>
          <p:nvPr/>
        </p:nvSpPr>
        <p:spPr>
          <a:xfrm>
            <a:off x="2032000" y="1917700"/>
            <a:ext cx="16509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Chapter. 0</a:t>
            </a:r>
            <a:r>
              <a:rPr lang="ko-KR" sz="2000">
                <a:solidFill>
                  <a:srgbClr val="FFFFFF"/>
                </a:solidFill>
              </a:rPr>
              <a:t>4</a:t>
            </a:r>
            <a:endParaRPr/>
          </a:p>
        </p:txBody>
      </p:sp>
      <p:pic>
        <p:nvPicPr>
          <p:cNvPr id="1010" name="Google Shape;1010;g3305f08e512_2_112"/>
          <p:cNvPicPr preferRelativeResize="0"/>
          <p:nvPr/>
        </p:nvPicPr>
        <p:blipFill rotWithShape="1"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27200" y="7061200"/>
            <a:ext cx="14617701" cy="96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g3305f08e512_2_112"/>
          <p:cNvPicPr preferRelativeResize="0"/>
          <p:nvPr/>
        </p:nvPicPr>
        <p:blipFill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000" y="2346375"/>
            <a:ext cx="7057899" cy="47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g3305f08e512_2_112"/>
          <p:cNvPicPr preferRelativeResize="0"/>
          <p:nvPr/>
        </p:nvPicPr>
        <p:blipFill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7100" y="2336800"/>
            <a:ext cx="7631250" cy="457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g3305f08e512_2_112"/>
          <p:cNvSpPr txBox="1"/>
          <p:nvPr/>
        </p:nvSpPr>
        <p:spPr>
          <a:xfrm>
            <a:off x="625850" y="7282200"/>
            <a:ext cx="16820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전기차 등록건수가 본격적으로 상승하기 시작한 2017년 / 완속 충전소가 대폭 증가한 첫번째 시점인 2017년</a:t>
            </a:r>
            <a:endParaRPr sz="2200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g3305f08e512_2_112"/>
          <p:cNvSpPr/>
          <p:nvPr/>
        </p:nvSpPr>
        <p:spPr>
          <a:xfrm>
            <a:off x="5742050" y="4322950"/>
            <a:ext cx="502200" cy="1552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5" name="Google Shape;1015;g3305f08e512_2_112"/>
          <p:cNvSpPr/>
          <p:nvPr/>
        </p:nvSpPr>
        <p:spPr>
          <a:xfrm>
            <a:off x="10428975" y="4169050"/>
            <a:ext cx="1004400" cy="914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8A51"/>
        </a:solidFill>
        <a:effectLst/>
      </p:bgPr>
    </p:bg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0" name="Google Shape;1020;g3305f08e512_2_1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876300"/>
            <a:ext cx="16700501" cy="8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g3305f08e512_2_1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900" y="7874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1022" name="Google Shape;1022;g3305f08e512_2_1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600" y="6858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1023" name="Google Shape;1023;g3305f08e512_2_1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" y="5842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1024" name="Google Shape;1024;g3305f08e512_2_1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80000">
            <a:off x="-15849600" y="-685800"/>
            <a:ext cx="16700499" cy="8826501"/>
          </a:xfrm>
          <a:prstGeom prst="rect">
            <a:avLst/>
          </a:prstGeom>
          <a:noFill/>
          <a:ln>
            <a:noFill/>
          </a:ln>
          <a:effectLst>
            <a:outerShdw blurRad="1259140" dist="135701" dir="2220000">
              <a:srgbClr val="000000">
                <a:alpha val="15690"/>
              </a:srgbClr>
            </a:outerShdw>
          </a:effectLst>
        </p:spPr>
      </p:pic>
      <p:pic>
        <p:nvPicPr>
          <p:cNvPr id="1025" name="Google Shape;1025;g3305f08e512_2_160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400" y="876300"/>
            <a:ext cx="317500" cy="317500"/>
          </a:xfrm>
          <a:prstGeom prst="rect">
            <a:avLst/>
          </a:prstGeom>
          <a:noFill/>
          <a:ln>
            <a:noFill/>
          </a:ln>
          <a:effectLst>
            <a:outerShdw dist="32067" dir="9000000">
              <a:srgbClr val="000000">
                <a:alpha val="65880"/>
              </a:srgbClr>
            </a:outerShdw>
          </a:effectLst>
        </p:spPr>
      </p:pic>
      <p:pic>
        <p:nvPicPr>
          <p:cNvPr id="1026" name="Google Shape;1026;g3305f08e512_2_160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900" y="177800"/>
            <a:ext cx="1778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g3305f08e512_2_160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300" y="8534400"/>
            <a:ext cx="15239999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g3305f08e512_2_160"/>
          <p:cNvSpPr txBox="1"/>
          <p:nvPr/>
        </p:nvSpPr>
        <p:spPr>
          <a:xfrm>
            <a:off x="13030200" y="8712200"/>
            <a:ext cx="35940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1800">
                <a:solidFill>
                  <a:srgbClr val="1C8A51"/>
                </a:solidFill>
              </a:rPr>
              <a:t>9</a:t>
            </a:r>
            <a:endParaRPr/>
          </a:p>
        </p:txBody>
      </p:sp>
      <p:pic>
        <p:nvPicPr>
          <p:cNvPr id="1029" name="Google Shape;1029;g3305f08e512_2_16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03400" y="1879600"/>
            <a:ext cx="20955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g3305f08e512_2_160"/>
          <p:cNvSpPr txBox="1"/>
          <p:nvPr/>
        </p:nvSpPr>
        <p:spPr>
          <a:xfrm>
            <a:off x="2032000" y="1917700"/>
            <a:ext cx="16509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Chapter. 0</a:t>
            </a:r>
            <a:r>
              <a:rPr lang="ko-KR" sz="2000">
                <a:solidFill>
                  <a:srgbClr val="FFFFFF"/>
                </a:solidFill>
              </a:rPr>
              <a:t>4</a:t>
            </a:r>
            <a:endParaRPr/>
          </a:p>
        </p:txBody>
      </p:sp>
      <p:pic>
        <p:nvPicPr>
          <p:cNvPr id="1031" name="Google Shape;1031;g3305f08e512_2_160"/>
          <p:cNvPicPr preferRelativeResize="0"/>
          <p:nvPr/>
        </p:nvPicPr>
        <p:blipFill rotWithShape="1"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27200" y="7061200"/>
            <a:ext cx="14617701" cy="96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g3305f08e512_2_160"/>
          <p:cNvSpPr txBox="1"/>
          <p:nvPr/>
        </p:nvSpPr>
        <p:spPr>
          <a:xfrm>
            <a:off x="594100" y="7181163"/>
            <a:ext cx="16820400" cy="9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정부에서 수소차 보급 및 수소충전소 설치 확대를 지원한다고 밝혔다.</a:t>
            </a:r>
            <a:endParaRPr sz="2200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하지만 현재까지는 전기차에 비해 수소차 등록건수는 현저히 낮다.  </a:t>
            </a:r>
            <a:endParaRPr sz="2200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3" name="Google Shape;1033;g3305f08e512_2_160"/>
          <p:cNvPicPr preferRelativeResize="0"/>
          <p:nvPr/>
        </p:nvPicPr>
        <p:blipFill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4150" y="2336800"/>
            <a:ext cx="6868374" cy="468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g3305f08e512_2_160"/>
          <p:cNvPicPr preferRelativeResize="0"/>
          <p:nvPr/>
        </p:nvPicPr>
        <p:blipFill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8425" y="2738950"/>
            <a:ext cx="7977351" cy="381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8A51"/>
        </a:solidFill>
        <a:effectLst/>
      </p:bgPr>
    </p:bg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Google Shape;1039;g3305f08e512_2_1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876300"/>
            <a:ext cx="16700501" cy="8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g3305f08e512_2_1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900" y="7874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1041" name="Google Shape;1041;g3305f08e512_2_1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600" y="6858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1042" name="Google Shape;1042;g3305f08e512_2_1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" y="5842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1043" name="Google Shape;1043;g3305f08e512_2_1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80000">
            <a:off x="-15849600" y="-685800"/>
            <a:ext cx="16700499" cy="8826501"/>
          </a:xfrm>
          <a:prstGeom prst="rect">
            <a:avLst/>
          </a:prstGeom>
          <a:noFill/>
          <a:ln>
            <a:noFill/>
          </a:ln>
          <a:effectLst>
            <a:outerShdw blurRad="1259140" dist="135701" dir="2220000">
              <a:srgbClr val="000000">
                <a:alpha val="15690"/>
              </a:srgbClr>
            </a:outerShdw>
          </a:effectLst>
        </p:spPr>
      </p:pic>
      <p:pic>
        <p:nvPicPr>
          <p:cNvPr id="1044" name="Google Shape;1044;g3305f08e512_2_184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400" y="876300"/>
            <a:ext cx="317500" cy="317500"/>
          </a:xfrm>
          <a:prstGeom prst="rect">
            <a:avLst/>
          </a:prstGeom>
          <a:noFill/>
          <a:ln>
            <a:noFill/>
          </a:ln>
          <a:effectLst>
            <a:outerShdw dist="32067" dir="9000000">
              <a:srgbClr val="000000">
                <a:alpha val="65880"/>
              </a:srgbClr>
            </a:outerShdw>
          </a:effectLst>
        </p:spPr>
      </p:pic>
      <p:pic>
        <p:nvPicPr>
          <p:cNvPr id="1045" name="Google Shape;1045;g3305f08e512_2_184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900" y="177800"/>
            <a:ext cx="1778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g3305f08e512_2_184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300" y="8534400"/>
            <a:ext cx="15239999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g3305f08e512_2_184"/>
          <p:cNvSpPr txBox="1"/>
          <p:nvPr/>
        </p:nvSpPr>
        <p:spPr>
          <a:xfrm>
            <a:off x="15963900" y="8712200"/>
            <a:ext cx="6603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1C8A51"/>
                </a:solidFill>
              </a:rPr>
              <a:t>1</a:t>
            </a:r>
            <a:r>
              <a:rPr lang="ko-KR" sz="18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1048" name="Google Shape;1048;g3305f08e512_2_184"/>
          <p:cNvSpPr txBox="1"/>
          <p:nvPr/>
        </p:nvSpPr>
        <p:spPr>
          <a:xfrm>
            <a:off x="1803400" y="2590800"/>
            <a:ext cx="4572000" cy="23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7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300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기업차원 대응</a:t>
            </a:r>
            <a:endParaRPr/>
          </a:p>
        </p:txBody>
      </p:sp>
      <p:pic>
        <p:nvPicPr>
          <p:cNvPr id="1049" name="Google Shape;1049;g3305f08e512_2_18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03400" y="1879600"/>
            <a:ext cx="20955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g3305f08e512_2_184"/>
          <p:cNvSpPr txBox="1"/>
          <p:nvPr/>
        </p:nvSpPr>
        <p:spPr>
          <a:xfrm>
            <a:off x="2032000" y="1917700"/>
            <a:ext cx="16509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Chapter. 04</a:t>
            </a:r>
            <a:endParaRPr/>
          </a:p>
        </p:txBody>
      </p:sp>
      <p:pic>
        <p:nvPicPr>
          <p:cNvPr id="1051" name="Google Shape;1051;g3305f08e512_2_184"/>
          <p:cNvPicPr preferRelativeResize="0"/>
          <p:nvPr/>
        </p:nvPicPr>
        <p:blipFill rotWithShape="1">
          <a:blip r:embed="rId8">
            <a:alphaModFix amt="19000"/>
          </a:blip>
          <a:srcRect/>
          <a:stretch/>
        </p:blipFill>
        <p:spPr>
          <a:xfrm>
            <a:off x="6149850" y="1805800"/>
            <a:ext cx="10471500" cy="65761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g3305f08e512_2_184"/>
          <p:cNvSpPr txBox="1"/>
          <p:nvPr/>
        </p:nvSpPr>
        <p:spPr>
          <a:xfrm>
            <a:off x="6472525" y="2066575"/>
            <a:ext cx="91566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3" name="Google Shape;1053;g3305f08e512_2_18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197100" y="5486400"/>
            <a:ext cx="349250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g3305f08e512_2_184"/>
          <p:cNvSpPr/>
          <p:nvPr/>
        </p:nvSpPr>
        <p:spPr>
          <a:xfrm>
            <a:off x="6379050" y="1917688"/>
            <a:ext cx="10013100" cy="1947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5" name="Google Shape;1055;g3305f08e512_2_184"/>
          <p:cNvPicPr preferRelativeResize="0"/>
          <p:nvPr/>
        </p:nvPicPr>
        <p:blipFill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700" y="5606051"/>
            <a:ext cx="7021299" cy="26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g3305f08e512_2_184"/>
          <p:cNvSpPr txBox="1"/>
          <p:nvPr/>
        </p:nvSpPr>
        <p:spPr>
          <a:xfrm>
            <a:off x="6375400" y="2066575"/>
            <a:ext cx="10245900" cy="26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 i="1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[ </a:t>
            </a:r>
            <a:r>
              <a:rPr lang="ko-KR" sz="2200" b="1" i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ESG 경영</a:t>
            </a:r>
            <a:r>
              <a:rPr lang="ko-KR" sz="2200" b="1" i="1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이란 ]</a:t>
            </a:r>
            <a:r>
              <a:rPr lang="ko-KR" sz="2200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200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   기업에서 비재무적 요소인 </a:t>
            </a:r>
            <a:r>
              <a:rPr lang="ko-KR" sz="2400" b="1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환경(ENVIRONMENTAL), 사회(SOCIAL), 지배구조(GOVERNANCE)</a:t>
            </a:r>
            <a:r>
              <a:rPr lang="ko-KR" sz="2200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를 중시하는 경영이념이다. 기업의 경제적 가치와 사회적 가치를 동시에 추구하여 지속 가능성을 달성하는데 중점을 둔다.</a:t>
            </a:r>
            <a:endParaRPr sz="2200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7" name="Google Shape;1057;g3305f08e512_2_184"/>
          <p:cNvSpPr/>
          <p:nvPr/>
        </p:nvSpPr>
        <p:spPr>
          <a:xfrm>
            <a:off x="10723650" y="4286863"/>
            <a:ext cx="1323900" cy="897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8" name="Google Shape;1058;g3305f08e512_2_184"/>
          <p:cNvSpPr/>
          <p:nvPr/>
        </p:nvSpPr>
        <p:spPr>
          <a:xfrm>
            <a:off x="7218150" y="4278625"/>
            <a:ext cx="2480400" cy="914400"/>
          </a:xfrm>
          <a:prstGeom prst="flowChartAlternateProcess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Calibri"/>
                <a:ea typeface="Calibri"/>
                <a:cs typeface="Calibri"/>
                <a:sym typeface="Calibri"/>
              </a:rPr>
              <a:t>GRI Standards 2021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9" name="Google Shape;1059;g3305f08e512_2_184"/>
          <p:cNvSpPr/>
          <p:nvPr/>
        </p:nvSpPr>
        <p:spPr>
          <a:xfrm>
            <a:off x="12711875" y="4278625"/>
            <a:ext cx="2480400" cy="914400"/>
          </a:xfrm>
          <a:prstGeom prst="flowChartAlternateProcess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Calibri"/>
                <a:ea typeface="Calibri"/>
                <a:cs typeface="Calibri"/>
                <a:sym typeface="Calibri"/>
              </a:rPr>
              <a:t>ESG 보고서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8A51"/>
        </a:solidFill>
        <a:effectLst/>
      </p:bgPr>
    </p:bg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g3305f08e512_4_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876300"/>
            <a:ext cx="16700501" cy="8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g3305f08e512_4_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900" y="7874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1066" name="Google Shape;1066;g3305f08e512_4_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600" y="6858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1067" name="Google Shape;1067;g3305f08e512_4_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" y="5842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1068" name="Google Shape;1068;g3305f08e512_4_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80000">
            <a:off x="-15849600" y="-685800"/>
            <a:ext cx="16700499" cy="8826501"/>
          </a:xfrm>
          <a:prstGeom prst="rect">
            <a:avLst/>
          </a:prstGeom>
          <a:noFill/>
          <a:ln>
            <a:noFill/>
          </a:ln>
          <a:effectLst>
            <a:outerShdw blurRad="1259140" dist="135701" dir="2220000">
              <a:srgbClr val="000000">
                <a:alpha val="15690"/>
              </a:srgbClr>
            </a:outerShdw>
          </a:effectLst>
        </p:spPr>
      </p:pic>
      <p:pic>
        <p:nvPicPr>
          <p:cNvPr id="1069" name="Google Shape;1069;g3305f08e512_4_4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400" y="876300"/>
            <a:ext cx="317500" cy="317500"/>
          </a:xfrm>
          <a:prstGeom prst="rect">
            <a:avLst/>
          </a:prstGeom>
          <a:noFill/>
          <a:ln>
            <a:noFill/>
          </a:ln>
          <a:effectLst>
            <a:outerShdw dist="32067" dir="9000000">
              <a:srgbClr val="000000">
                <a:alpha val="65880"/>
              </a:srgbClr>
            </a:outerShdw>
          </a:effectLst>
        </p:spPr>
      </p:pic>
      <p:pic>
        <p:nvPicPr>
          <p:cNvPr id="1070" name="Google Shape;1070;g3305f08e512_4_4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900" y="177800"/>
            <a:ext cx="1778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g3305f08e512_4_4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300" y="8534400"/>
            <a:ext cx="15239999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g3305f08e512_4_4"/>
          <p:cNvSpPr txBox="1"/>
          <p:nvPr/>
        </p:nvSpPr>
        <p:spPr>
          <a:xfrm>
            <a:off x="15963900" y="8712200"/>
            <a:ext cx="6603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1C8A51"/>
                </a:solidFill>
              </a:rPr>
              <a:t>11</a:t>
            </a:r>
            <a:endParaRPr/>
          </a:p>
        </p:txBody>
      </p:sp>
      <p:sp>
        <p:nvSpPr>
          <p:cNvPr id="1073" name="Google Shape;1073;g3305f08e512_4_4"/>
          <p:cNvSpPr txBox="1"/>
          <p:nvPr/>
        </p:nvSpPr>
        <p:spPr>
          <a:xfrm>
            <a:off x="1803400" y="2590800"/>
            <a:ext cx="4572000" cy="23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7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300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기업차원 대응</a:t>
            </a:r>
            <a:endParaRPr/>
          </a:p>
        </p:txBody>
      </p:sp>
      <p:pic>
        <p:nvPicPr>
          <p:cNvPr id="1074" name="Google Shape;1074;g3305f08e512_4_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03400" y="1879600"/>
            <a:ext cx="20955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g3305f08e512_4_4"/>
          <p:cNvSpPr txBox="1"/>
          <p:nvPr/>
        </p:nvSpPr>
        <p:spPr>
          <a:xfrm>
            <a:off x="2032000" y="1917700"/>
            <a:ext cx="16509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Chapter. 04</a:t>
            </a:r>
            <a:endParaRPr/>
          </a:p>
        </p:txBody>
      </p:sp>
      <p:pic>
        <p:nvPicPr>
          <p:cNvPr id="1076" name="Google Shape;1076;g3305f08e512_4_4"/>
          <p:cNvPicPr preferRelativeResize="0"/>
          <p:nvPr/>
        </p:nvPicPr>
        <p:blipFill rotWithShape="1">
          <a:blip r:embed="rId8">
            <a:alphaModFix amt="19000"/>
          </a:blip>
          <a:srcRect/>
          <a:stretch/>
        </p:blipFill>
        <p:spPr>
          <a:xfrm>
            <a:off x="6149850" y="1805800"/>
            <a:ext cx="10471500" cy="65761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g3305f08e512_4_4"/>
          <p:cNvSpPr txBox="1"/>
          <p:nvPr/>
        </p:nvSpPr>
        <p:spPr>
          <a:xfrm>
            <a:off x="6472525" y="2066575"/>
            <a:ext cx="91566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8" name="Google Shape;1078;g3305f08e512_4_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197100" y="5486400"/>
            <a:ext cx="3492500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g3305f08e512_4_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02850" y="2241550"/>
            <a:ext cx="9525000" cy="57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g3305f08e512_4_4"/>
          <p:cNvPicPr preferRelativeResize="0"/>
          <p:nvPr/>
        </p:nvPicPr>
        <p:blipFill>
          <a:blip r:embed="rId1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9400" y="6466750"/>
            <a:ext cx="3739500" cy="194065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8A51"/>
        </a:solidFill>
        <a:effectLst/>
      </p:bgPr>
    </p:bg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g3305f08e512_2_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876300"/>
            <a:ext cx="16700501" cy="8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g3305f08e512_2_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900" y="7874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1087" name="Google Shape;1087;g3305f08e512_2_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600" y="6858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1088" name="Google Shape;1088;g3305f08e512_2_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" y="5842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1089" name="Google Shape;1089;g3305f08e512_2_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80000">
            <a:off x="-15849600" y="-685800"/>
            <a:ext cx="16700499" cy="8826501"/>
          </a:xfrm>
          <a:prstGeom prst="rect">
            <a:avLst/>
          </a:prstGeom>
          <a:noFill/>
          <a:ln>
            <a:noFill/>
          </a:ln>
          <a:effectLst>
            <a:outerShdw blurRad="1259140" dist="135701" dir="2220000">
              <a:srgbClr val="000000">
                <a:alpha val="15690"/>
              </a:srgbClr>
            </a:outerShdw>
          </a:effectLst>
        </p:spPr>
      </p:pic>
      <p:pic>
        <p:nvPicPr>
          <p:cNvPr id="1090" name="Google Shape;1090;g3305f08e512_2_62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400" y="876300"/>
            <a:ext cx="317500" cy="317500"/>
          </a:xfrm>
          <a:prstGeom prst="rect">
            <a:avLst/>
          </a:prstGeom>
          <a:noFill/>
          <a:ln>
            <a:noFill/>
          </a:ln>
          <a:effectLst>
            <a:outerShdw dist="32067" dir="9000000">
              <a:srgbClr val="000000">
                <a:alpha val="65880"/>
              </a:srgbClr>
            </a:outerShdw>
          </a:effectLst>
        </p:spPr>
      </p:pic>
      <p:pic>
        <p:nvPicPr>
          <p:cNvPr id="1091" name="Google Shape;1091;g3305f08e512_2_62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900" y="177800"/>
            <a:ext cx="1778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g3305f08e512_2_62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300" y="8534400"/>
            <a:ext cx="15239999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g3305f08e512_2_62"/>
          <p:cNvSpPr txBox="1"/>
          <p:nvPr/>
        </p:nvSpPr>
        <p:spPr>
          <a:xfrm>
            <a:off x="13030200" y="8712200"/>
            <a:ext cx="35940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1C8A51"/>
                </a:solidFill>
              </a:rPr>
              <a:t>12</a:t>
            </a:r>
            <a:endParaRPr/>
          </a:p>
        </p:txBody>
      </p:sp>
      <p:pic>
        <p:nvPicPr>
          <p:cNvPr id="1094" name="Google Shape;1094;g3305f08e512_2_6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03400" y="1879600"/>
            <a:ext cx="20955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g3305f08e512_2_62"/>
          <p:cNvSpPr txBox="1"/>
          <p:nvPr/>
        </p:nvSpPr>
        <p:spPr>
          <a:xfrm>
            <a:off x="2032000" y="1917700"/>
            <a:ext cx="16509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Chapter. 0</a:t>
            </a:r>
            <a:r>
              <a:rPr lang="ko-KR" sz="2000">
                <a:solidFill>
                  <a:srgbClr val="FFFFFF"/>
                </a:solidFill>
              </a:rPr>
              <a:t>4</a:t>
            </a:r>
            <a:endParaRPr/>
          </a:p>
        </p:txBody>
      </p:sp>
      <p:sp>
        <p:nvSpPr>
          <p:cNvPr id="1096" name="Google Shape;1096;g3305f08e512_2_62"/>
          <p:cNvSpPr txBox="1"/>
          <p:nvPr/>
        </p:nvSpPr>
        <p:spPr>
          <a:xfrm>
            <a:off x="1600150" y="3341025"/>
            <a:ext cx="25146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기업 차원 대응</a:t>
            </a:r>
            <a:endParaRPr sz="3200" b="1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( GS 리테일 )</a:t>
            </a:r>
            <a:endParaRPr sz="2300" b="1"/>
          </a:p>
        </p:txBody>
      </p:sp>
      <p:pic>
        <p:nvPicPr>
          <p:cNvPr id="1097" name="Google Shape;1097;g3305f08e512_2_62"/>
          <p:cNvPicPr preferRelativeResize="0"/>
          <p:nvPr/>
        </p:nvPicPr>
        <p:blipFill rotWithShape="1">
          <a:blip r:embed="rId8">
            <a:alphaModFix amt="16000"/>
          </a:blip>
          <a:srcRect/>
          <a:stretch/>
        </p:blipFill>
        <p:spPr>
          <a:xfrm>
            <a:off x="7683500" y="4800600"/>
            <a:ext cx="8686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Google Shape;1098;g3305f08e512_2_6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14450" y="5499100"/>
            <a:ext cx="3492500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9" name="Google Shape;1099;g3305f08e512_2_6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48575" y="685800"/>
            <a:ext cx="11675625" cy="772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8A51"/>
        </a:solidFill>
        <a:effectLst/>
      </p:bgPr>
    </p:bg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4" name="Google Shape;1104;g3305f08e512_4_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876300"/>
            <a:ext cx="16700501" cy="8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g3305f08e512_4_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900" y="7874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1106" name="Google Shape;1106;g3305f08e512_4_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600" y="6858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1107" name="Google Shape;1107;g3305f08e512_4_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" y="5842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1108" name="Google Shape;1108;g3305f08e512_4_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80000">
            <a:off x="-15849600" y="-685800"/>
            <a:ext cx="16700499" cy="8826501"/>
          </a:xfrm>
          <a:prstGeom prst="rect">
            <a:avLst/>
          </a:prstGeom>
          <a:noFill/>
          <a:ln>
            <a:noFill/>
          </a:ln>
          <a:effectLst>
            <a:outerShdw blurRad="1259140" dist="135701" dir="2220000">
              <a:srgbClr val="000000">
                <a:alpha val="15690"/>
              </a:srgbClr>
            </a:outerShdw>
          </a:effectLst>
        </p:spPr>
      </p:pic>
      <p:pic>
        <p:nvPicPr>
          <p:cNvPr id="1109" name="Google Shape;1109;g3305f08e512_4_29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400" y="876300"/>
            <a:ext cx="317500" cy="317500"/>
          </a:xfrm>
          <a:prstGeom prst="rect">
            <a:avLst/>
          </a:prstGeom>
          <a:noFill/>
          <a:ln>
            <a:noFill/>
          </a:ln>
          <a:effectLst>
            <a:outerShdw dist="32067" dir="9000000">
              <a:srgbClr val="000000">
                <a:alpha val="65880"/>
              </a:srgbClr>
            </a:outerShdw>
          </a:effectLst>
        </p:spPr>
      </p:pic>
      <p:pic>
        <p:nvPicPr>
          <p:cNvPr id="1110" name="Google Shape;1110;g3305f08e512_4_29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900" y="177800"/>
            <a:ext cx="1778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g3305f08e512_4_29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300" y="8534400"/>
            <a:ext cx="15239999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g3305f08e512_4_29"/>
          <p:cNvSpPr txBox="1"/>
          <p:nvPr/>
        </p:nvSpPr>
        <p:spPr>
          <a:xfrm>
            <a:off x="13030200" y="8712200"/>
            <a:ext cx="35940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1C8A51"/>
                </a:solidFill>
              </a:rPr>
              <a:t>13</a:t>
            </a:r>
            <a:endParaRPr/>
          </a:p>
        </p:txBody>
      </p:sp>
      <p:pic>
        <p:nvPicPr>
          <p:cNvPr id="1113" name="Google Shape;1113;g3305f08e512_4_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03400" y="1879600"/>
            <a:ext cx="20955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g3305f08e512_4_29"/>
          <p:cNvSpPr txBox="1"/>
          <p:nvPr/>
        </p:nvSpPr>
        <p:spPr>
          <a:xfrm>
            <a:off x="2032000" y="1917700"/>
            <a:ext cx="16509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Chapter. 0</a:t>
            </a:r>
            <a:r>
              <a:rPr lang="ko-KR" sz="2000">
                <a:solidFill>
                  <a:srgbClr val="FFFFFF"/>
                </a:solidFill>
              </a:rPr>
              <a:t>4</a:t>
            </a:r>
            <a:endParaRPr/>
          </a:p>
        </p:txBody>
      </p:sp>
      <p:sp>
        <p:nvSpPr>
          <p:cNvPr id="1115" name="Google Shape;1115;g3305f08e512_4_29"/>
          <p:cNvSpPr txBox="1"/>
          <p:nvPr/>
        </p:nvSpPr>
        <p:spPr>
          <a:xfrm>
            <a:off x="1600150" y="3341025"/>
            <a:ext cx="25146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기업 차원 대응</a:t>
            </a:r>
            <a:endParaRPr sz="3200" b="1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( SK )</a:t>
            </a:r>
            <a:endParaRPr sz="2300" b="1"/>
          </a:p>
        </p:txBody>
      </p:sp>
      <p:pic>
        <p:nvPicPr>
          <p:cNvPr id="1116" name="Google Shape;1116;g3305f08e512_4_29"/>
          <p:cNvPicPr preferRelativeResize="0"/>
          <p:nvPr/>
        </p:nvPicPr>
        <p:blipFill rotWithShape="1">
          <a:blip r:embed="rId8">
            <a:alphaModFix amt="16000"/>
          </a:blip>
          <a:srcRect/>
          <a:stretch/>
        </p:blipFill>
        <p:spPr>
          <a:xfrm>
            <a:off x="7683500" y="4800600"/>
            <a:ext cx="86868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g3305f08e512_4_2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14450" y="5499100"/>
            <a:ext cx="3492500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g3305f08e512_4_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40300" y="876300"/>
            <a:ext cx="11430000" cy="7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8A51"/>
        </a:solidFill>
        <a:effectLst/>
      </p:bgPr>
    </p:bg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3" name="Google Shape;1123;g32fbc974adf_0_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876300"/>
            <a:ext cx="16700501" cy="8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g32fbc974adf_0_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900" y="7874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1125" name="Google Shape;1125;g32fbc974adf_0_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" y="6604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1126" name="Google Shape;1126;g32fbc974adf_0_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80000">
            <a:off x="-15849600" y="-685800"/>
            <a:ext cx="16700499" cy="8826501"/>
          </a:xfrm>
          <a:prstGeom prst="rect">
            <a:avLst/>
          </a:prstGeom>
          <a:noFill/>
          <a:ln>
            <a:noFill/>
          </a:ln>
          <a:effectLst>
            <a:outerShdw blurRad="1259140" dist="135701" dir="2220000">
              <a:srgbClr val="000000">
                <a:alpha val="15690"/>
              </a:srgbClr>
            </a:outerShdw>
          </a:effectLst>
        </p:spPr>
      </p:pic>
      <p:pic>
        <p:nvPicPr>
          <p:cNvPr id="1127" name="Google Shape;1127;g32fbc974adf_0_30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400" y="876300"/>
            <a:ext cx="317500" cy="317500"/>
          </a:xfrm>
          <a:prstGeom prst="rect">
            <a:avLst/>
          </a:prstGeom>
          <a:noFill/>
          <a:ln>
            <a:noFill/>
          </a:ln>
          <a:effectLst>
            <a:outerShdw dist="32067" dir="9000000">
              <a:srgbClr val="000000">
                <a:alpha val="65880"/>
              </a:srgbClr>
            </a:outerShdw>
          </a:effectLst>
        </p:spPr>
      </p:pic>
      <p:pic>
        <p:nvPicPr>
          <p:cNvPr id="1128" name="Google Shape;1128;g32fbc974adf_0_30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900" y="177800"/>
            <a:ext cx="1778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g32fbc974adf_0_30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300" y="8534400"/>
            <a:ext cx="15239999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g32fbc974adf_0_30"/>
          <p:cNvSpPr txBox="1"/>
          <p:nvPr/>
        </p:nvSpPr>
        <p:spPr>
          <a:xfrm>
            <a:off x="13030200" y="8712200"/>
            <a:ext cx="35940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1C8A51"/>
                </a:solidFill>
              </a:rPr>
              <a:t>14</a:t>
            </a:r>
            <a:endParaRPr/>
          </a:p>
        </p:txBody>
      </p:sp>
      <p:pic>
        <p:nvPicPr>
          <p:cNvPr id="1131" name="Google Shape;1131;g32fbc974adf_0_3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03400" y="1879600"/>
            <a:ext cx="20955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g32fbc974adf_0_30"/>
          <p:cNvSpPr txBox="1"/>
          <p:nvPr/>
        </p:nvSpPr>
        <p:spPr>
          <a:xfrm>
            <a:off x="2032000" y="1917700"/>
            <a:ext cx="16509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Chapter. 0</a:t>
            </a:r>
            <a:r>
              <a:rPr lang="ko-KR" sz="2000">
                <a:solidFill>
                  <a:srgbClr val="FFFFFF"/>
                </a:solidFill>
              </a:rPr>
              <a:t>4</a:t>
            </a:r>
            <a:endParaRPr/>
          </a:p>
        </p:txBody>
      </p:sp>
      <p:sp>
        <p:nvSpPr>
          <p:cNvPr id="1133" name="Google Shape;1133;g32fbc974adf_0_30"/>
          <p:cNvSpPr txBox="1"/>
          <p:nvPr/>
        </p:nvSpPr>
        <p:spPr>
          <a:xfrm>
            <a:off x="4203700" y="1725375"/>
            <a:ext cx="128913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7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결론</a:t>
            </a:r>
            <a:endParaRPr sz="3000" b="1"/>
          </a:p>
        </p:txBody>
      </p:sp>
      <p:pic>
        <p:nvPicPr>
          <p:cNvPr id="1134" name="Google Shape;1134;g32fbc974adf_0_30"/>
          <p:cNvPicPr preferRelativeResize="0"/>
          <p:nvPr/>
        </p:nvPicPr>
        <p:blipFill rotWithShape="1">
          <a:blip r:embed="rId8">
            <a:alphaModFix amt="19000"/>
          </a:blip>
          <a:srcRect/>
          <a:stretch/>
        </p:blipFill>
        <p:spPr>
          <a:xfrm>
            <a:off x="1803400" y="2782425"/>
            <a:ext cx="9843026" cy="15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5" name="Google Shape;1135;g32fbc974adf_0_30"/>
          <p:cNvSpPr txBox="1"/>
          <p:nvPr/>
        </p:nvSpPr>
        <p:spPr>
          <a:xfrm>
            <a:off x="2109975" y="3087450"/>
            <a:ext cx="13687500" cy="48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2000" b="1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6" name="Google Shape;1136;g32fbc974adf_0_30"/>
          <p:cNvSpPr txBox="1"/>
          <p:nvPr/>
        </p:nvSpPr>
        <p:spPr>
          <a:xfrm>
            <a:off x="1952300" y="3282950"/>
            <a:ext cx="14091300" cy="42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[ 정부 차원 ]</a:t>
            </a:r>
            <a:endParaRPr sz="2400" b="1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1C8A51"/>
              </a:buClr>
              <a:buSzPts val="2400"/>
              <a:buFont typeface="Calibri"/>
              <a:buChar char="-"/>
            </a:pPr>
            <a:r>
              <a:rPr lang="ko-KR" sz="2400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환경 문제에 대한 법안 논의 지속 중</a:t>
            </a:r>
            <a:endParaRPr sz="2400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1C8A51"/>
              </a:buClr>
              <a:buSzPts val="2400"/>
              <a:buFont typeface="Calibri"/>
              <a:buChar char="-"/>
            </a:pPr>
            <a:r>
              <a:rPr lang="ko-KR" sz="2400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친환경 자동차 충전소 확대 ⇒ 친환경 자동차 보급에 </a:t>
            </a:r>
            <a:r>
              <a:rPr lang="ko-KR" sz="2400">
                <a:latin typeface="Calibri"/>
                <a:ea typeface="Calibri"/>
                <a:cs typeface="Calibri"/>
                <a:sym typeface="Calibri"/>
              </a:rPr>
              <a:t>유의미</a:t>
            </a:r>
            <a:r>
              <a:rPr lang="ko-KR" sz="2400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한 결과!</a:t>
            </a:r>
            <a:endParaRPr sz="2400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[ 기업 차원 ]</a:t>
            </a:r>
            <a:endParaRPr sz="2400" b="1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1C8A51"/>
              </a:buClr>
              <a:buSzPts val="2400"/>
              <a:buFont typeface="Calibri"/>
              <a:buChar char="-"/>
            </a:pPr>
            <a:r>
              <a:rPr lang="ko-KR" sz="2400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지속가능경영 국제보고 가이드라인 =&gt; ESG 성과 공시</a:t>
            </a:r>
            <a:endParaRPr sz="2400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1C8A51"/>
              </a:buClr>
              <a:buSzPts val="2400"/>
              <a:buFont typeface="Calibri"/>
              <a:buChar char="-"/>
            </a:pPr>
            <a:r>
              <a:rPr lang="ko-KR" sz="2400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[ 2024년 기업 환경 ESG 등급 평가 결과 ] </a:t>
            </a:r>
            <a:endParaRPr sz="2400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               - C등급과 D등급인 기업 : 약 50 %</a:t>
            </a:r>
            <a:endParaRPr sz="2400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           등급 없음 : 6.1%</a:t>
            </a:r>
            <a:endParaRPr sz="2400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7" name="Google Shape;1137;g32fbc974adf_0_30"/>
          <p:cNvSpPr txBox="1"/>
          <p:nvPr/>
        </p:nvSpPr>
        <p:spPr>
          <a:xfrm>
            <a:off x="2891000" y="6707200"/>
            <a:ext cx="129807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수소차나 천연가스 자동차 지원 확대 필요</a:t>
            </a:r>
            <a:endParaRPr sz="2400" b="1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국제적, 정부적인 협의 </a:t>
            </a:r>
            <a:endParaRPr sz="2400" b="1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= &gt;  기업이 경제적  가치와 사회적 가치를 함께 추구하는 경영 방식을 채택하도록</a:t>
            </a:r>
            <a:endParaRPr sz="3200" b="1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8" name="Google Shape;1138;g32fbc974adf_0_30"/>
          <p:cNvPicPr preferRelativeResize="0"/>
          <p:nvPr/>
        </p:nvPicPr>
        <p:blipFill rotWithShape="1">
          <a:blip r:embed="rId8">
            <a:alphaModFix amt="19000"/>
          </a:blip>
          <a:srcRect/>
          <a:stretch/>
        </p:blipFill>
        <p:spPr>
          <a:xfrm>
            <a:off x="1865475" y="4433525"/>
            <a:ext cx="9780950" cy="197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g32fbc974adf_0_30"/>
          <p:cNvPicPr preferRelativeResize="0"/>
          <p:nvPr/>
        </p:nvPicPr>
        <p:blipFill rotWithShape="1"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37725" y="2782425"/>
            <a:ext cx="4444101" cy="3920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8A51"/>
        </a:solidFill>
        <a:effectLst/>
      </p:bgPr>
    </p:bg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Google Shape;114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876300"/>
            <a:ext cx="16700500" cy="8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900" y="787400"/>
            <a:ext cx="16700500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86"/>
              </a:srgbClr>
            </a:outerShdw>
          </a:effectLst>
        </p:spPr>
      </p:pic>
      <p:pic>
        <p:nvPicPr>
          <p:cNvPr id="1146" name="Google Shape;114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600" y="685800"/>
            <a:ext cx="16700500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86"/>
              </a:srgbClr>
            </a:outerShdw>
          </a:effectLst>
        </p:spPr>
      </p:pic>
      <p:pic>
        <p:nvPicPr>
          <p:cNvPr id="1147" name="Google Shape;114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" y="5842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1148" name="Google Shape;1148;p9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7600" y="927100"/>
            <a:ext cx="317500" cy="317500"/>
          </a:xfrm>
          <a:prstGeom prst="rect">
            <a:avLst/>
          </a:prstGeom>
          <a:noFill/>
          <a:ln>
            <a:noFill/>
          </a:ln>
          <a:effectLst>
            <a:outerShdw dist="32067" dir="9000000">
              <a:srgbClr val="000000">
                <a:alpha val="65882"/>
              </a:srgbClr>
            </a:outerShdw>
          </a:effectLst>
        </p:spPr>
      </p:pic>
      <p:pic>
        <p:nvPicPr>
          <p:cNvPr id="1149" name="Google Shape;1149;p9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-3000000">
            <a:off x="850900" y="292100"/>
            <a:ext cx="177800" cy="10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p9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0" y="8140700"/>
            <a:ext cx="14350999" cy="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p9"/>
          <p:cNvPicPr preferRelativeResize="0"/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3009803"/>
            <a:ext cx="8144621" cy="3908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p9"/>
          <p:cNvPicPr preferRelativeResize="0"/>
          <p:nvPr/>
        </p:nvPicPr>
        <p:blipFill rotWithShape="1"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71602" y="927101"/>
            <a:ext cx="5442125" cy="376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p9"/>
          <p:cNvPicPr preferRelativeResize="0"/>
          <p:nvPr/>
        </p:nvPicPr>
        <p:blipFill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1598" y="4802274"/>
            <a:ext cx="5517111" cy="3249226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9"/>
          <p:cNvSpPr txBox="1"/>
          <p:nvPr/>
        </p:nvSpPr>
        <p:spPr>
          <a:xfrm>
            <a:off x="1828800" y="1609425"/>
            <a:ext cx="61341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7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700" b="1" i="1">
                <a:solidFill>
                  <a:srgbClr val="1C8A51"/>
                </a:solidFill>
              </a:rPr>
              <a:t>미래에서 온 경고 메시지</a:t>
            </a:r>
            <a:endParaRPr b="1" i="1"/>
          </a:p>
        </p:txBody>
      </p:sp>
      <p:sp>
        <p:nvSpPr>
          <p:cNvPr id="1155" name="Google Shape;1155;p9"/>
          <p:cNvSpPr/>
          <p:nvPr/>
        </p:nvSpPr>
        <p:spPr>
          <a:xfrm flipH="1">
            <a:off x="14189800" y="6670075"/>
            <a:ext cx="572100" cy="462900"/>
          </a:xfrm>
          <a:prstGeom prst="rect">
            <a:avLst/>
          </a:prstGeom>
          <a:noFill/>
          <a:ln w="1143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6" name="Google Shape;1156;p9"/>
          <p:cNvSpPr/>
          <p:nvPr/>
        </p:nvSpPr>
        <p:spPr>
          <a:xfrm flipH="1">
            <a:off x="10449775" y="5183075"/>
            <a:ext cx="572100" cy="462900"/>
          </a:xfrm>
          <a:prstGeom prst="rect">
            <a:avLst/>
          </a:prstGeom>
          <a:noFill/>
          <a:ln w="1143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7" name="Google Shape;1157;p9"/>
          <p:cNvSpPr/>
          <p:nvPr/>
        </p:nvSpPr>
        <p:spPr>
          <a:xfrm flipH="1">
            <a:off x="11341075" y="5183075"/>
            <a:ext cx="572100" cy="462900"/>
          </a:xfrm>
          <a:prstGeom prst="rect">
            <a:avLst/>
          </a:prstGeom>
          <a:noFill/>
          <a:ln w="1143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8" name="Google Shape;1158;p9"/>
          <p:cNvSpPr txBox="1"/>
          <p:nvPr/>
        </p:nvSpPr>
        <p:spPr>
          <a:xfrm>
            <a:off x="2003675" y="6956974"/>
            <a:ext cx="7794900" cy="8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b="1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지금 행동하지 않으면, 2050년은 단지 시작일 뿐입니다!</a:t>
            </a:r>
            <a:endParaRPr sz="2500" b="1"/>
          </a:p>
        </p:txBody>
      </p:sp>
      <p:sp>
        <p:nvSpPr>
          <p:cNvPr id="1159" name="Google Shape;1159;p9"/>
          <p:cNvSpPr txBox="1"/>
          <p:nvPr/>
        </p:nvSpPr>
        <p:spPr>
          <a:xfrm>
            <a:off x="12838625" y="8331200"/>
            <a:ext cx="35940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1800">
                <a:solidFill>
                  <a:srgbClr val="1C8A51"/>
                </a:solidFill>
              </a:rPr>
              <a:t>5</a:t>
            </a:r>
            <a:endParaRPr/>
          </a:p>
        </p:txBody>
      </p:sp>
      <p:sp>
        <p:nvSpPr>
          <p:cNvPr id="1160" name="Google Shape;1160;p9"/>
          <p:cNvSpPr txBox="1"/>
          <p:nvPr/>
        </p:nvSpPr>
        <p:spPr>
          <a:xfrm>
            <a:off x="2264275" y="2208224"/>
            <a:ext cx="7794900" cy="8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b="1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[해수면 상승 시뮬레이터]</a:t>
            </a:r>
            <a:endParaRPr sz="25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8A51"/>
        </a:solidFill>
        <a:effectLst/>
      </p:bgPr>
    </p:bg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5" name="Google Shape;1165;g32fbc974adf_0_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876300"/>
            <a:ext cx="16700501" cy="8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g32fbc974adf_0_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900" y="7874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1167" name="Google Shape;1167;g32fbc974adf_0_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600" y="6858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1168" name="Google Shape;1168;g32fbc974adf_0_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" y="5842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1169" name="Google Shape;1169;g32fbc974adf_0_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80000">
            <a:off x="-15849600" y="-685800"/>
            <a:ext cx="16700499" cy="8826501"/>
          </a:xfrm>
          <a:prstGeom prst="rect">
            <a:avLst/>
          </a:prstGeom>
          <a:noFill/>
          <a:ln>
            <a:noFill/>
          </a:ln>
          <a:effectLst>
            <a:outerShdw blurRad="1259140" dist="135701" dir="2220000">
              <a:srgbClr val="000000">
                <a:alpha val="15690"/>
              </a:srgbClr>
            </a:outerShdw>
          </a:effectLst>
        </p:spPr>
      </p:pic>
      <p:pic>
        <p:nvPicPr>
          <p:cNvPr id="1170" name="Google Shape;1170;g32fbc974adf_0_48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400" y="876300"/>
            <a:ext cx="317500" cy="317500"/>
          </a:xfrm>
          <a:prstGeom prst="rect">
            <a:avLst/>
          </a:prstGeom>
          <a:noFill/>
          <a:ln>
            <a:noFill/>
          </a:ln>
          <a:effectLst>
            <a:outerShdw dist="32067" dir="9000000">
              <a:srgbClr val="000000">
                <a:alpha val="65880"/>
              </a:srgbClr>
            </a:outerShdw>
          </a:effectLst>
        </p:spPr>
      </p:pic>
      <p:pic>
        <p:nvPicPr>
          <p:cNvPr id="1171" name="Google Shape;1171;g32fbc974adf_0_48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900" y="177800"/>
            <a:ext cx="1778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g32fbc974adf_0_48"/>
          <p:cNvSpPr txBox="1"/>
          <p:nvPr/>
        </p:nvSpPr>
        <p:spPr>
          <a:xfrm>
            <a:off x="13030200" y="8712200"/>
            <a:ext cx="35940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g32fbc974adf_0_48"/>
          <p:cNvSpPr txBox="1"/>
          <p:nvPr/>
        </p:nvSpPr>
        <p:spPr>
          <a:xfrm>
            <a:off x="5644500" y="5175225"/>
            <a:ext cx="20955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4" name="Google Shape;1174;g32fbc974adf_0_48"/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9425" y="805650"/>
            <a:ext cx="9752500" cy="838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g32fbc974adf_0_48"/>
          <p:cNvPicPr preferRelativeResize="0"/>
          <p:nvPr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31950" y="5329208"/>
            <a:ext cx="3633026" cy="3205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8A51"/>
        </a:solidFill>
        <a:effectLst/>
      </p:bgPr>
    </p:bg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0" name="Google Shape;1180;g3305f08e512_6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876300"/>
            <a:ext cx="16700501" cy="8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g3305f08e512_6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900" y="7874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1182" name="Google Shape;1182;g3305f08e512_6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600" y="6858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1183" name="Google Shape;1183;g3305f08e512_6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" y="5842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1184" name="Google Shape;1184;g3305f08e512_6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80000">
            <a:off x="-15849600" y="-685800"/>
            <a:ext cx="16700499" cy="8826501"/>
          </a:xfrm>
          <a:prstGeom prst="rect">
            <a:avLst/>
          </a:prstGeom>
          <a:noFill/>
          <a:ln>
            <a:noFill/>
          </a:ln>
          <a:effectLst>
            <a:outerShdw blurRad="1259140" dist="135701" dir="2220000">
              <a:srgbClr val="000000">
                <a:alpha val="15690"/>
              </a:srgbClr>
            </a:outerShdw>
          </a:effectLst>
        </p:spPr>
      </p:pic>
      <p:pic>
        <p:nvPicPr>
          <p:cNvPr id="1185" name="Google Shape;1185;g3305f08e512_6_1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400" y="876300"/>
            <a:ext cx="317500" cy="317500"/>
          </a:xfrm>
          <a:prstGeom prst="rect">
            <a:avLst/>
          </a:prstGeom>
          <a:noFill/>
          <a:ln>
            <a:noFill/>
          </a:ln>
          <a:effectLst>
            <a:outerShdw dist="32067" dir="9000000">
              <a:srgbClr val="000000">
                <a:alpha val="65880"/>
              </a:srgbClr>
            </a:outerShdw>
          </a:effectLst>
        </p:spPr>
      </p:pic>
      <p:pic>
        <p:nvPicPr>
          <p:cNvPr id="1186" name="Google Shape;1186;g3305f08e512_6_1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900" y="177800"/>
            <a:ext cx="1778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g3305f08e512_6_1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300" y="8534400"/>
            <a:ext cx="15239999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8" name="Google Shape;1188;g3305f08e512_6_1"/>
          <p:cNvSpPr txBox="1"/>
          <p:nvPr/>
        </p:nvSpPr>
        <p:spPr>
          <a:xfrm>
            <a:off x="13067225" y="8712200"/>
            <a:ext cx="35940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1800">
                <a:solidFill>
                  <a:srgbClr val="1C8A51"/>
                </a:solidFill>
              </a:rPr>
              <a:t>5</a:t>
            </a:r>
            <a:endParaRPr/>
          </a:p>
        </p:txBody>
      </p:sp>
      <p:pic>
        <p:nvPicPr>
          <p:cNvPr id="1189" name="Google Shape;1189;g3305f08e512_6_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03400" y="1879600"/>
            <a:ext cx="20955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g3305f08e512_6_1"/>
          <p:cNvSpPr txBox="1"/>
          <p:nvPr/>
        </p:nvSpPr>
        <p:spPr>
          <a:xfrm>
            <a:off x="2032000" y="1917700"/>
            <a:ext cx="16509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FFFFFF"/>
                </a:solidFill>
              </a:rPr>
              <a:t>마무리하며</a:t>
            </a:r>
            <a:endParaRPr/>
          </a:p>
        </p:txBody>
      </p:sp>
      <p:sp>
        <p:nvSpPr>
          <p:cNvPr id="1191" name="Google Shape;1191;g3305f08e512_6_1"/>
          <p:cNvSpPr txBox="1"/>
          <p:nvPr/>
        </p:nvSpPr>
        <p:spPr>
          <a:xfrm>
            <a:off x="4203700" y="1725375"/>
            <a:ext cx="128913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7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데이터 출처 </a:t>
            </a:r>
            <a:endParaRPr sz="3000" b="1"/>
          </a:p>
        </p:txBody>
      </p:sp>
      <p:pic>
        <p:nvPicPr>
          <p:cNvPr id="1192" name="Google Shape;1192;g3305f08e512_6_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822450" y="3681775"/>
            <a:ext cx="14350999" cy="24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g3305f08e512_6_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45125" y="4259113"/>
            <a:ext cx="3067700" cy="134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g3305f08e512_6_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91525" y="4019550"/>
            <a:ext cx="2162175" cy="18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g3305f08e512_6_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5400000">
            <a:off x="4533013" y="4869225"/>
            <a:ext cx="16383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g3305f08e512_6_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5400000">
            <a:off x="7039163" y="4906150"/>
            <a:ext cx="16383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g3305f08e512_6_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062950" y="4019550"/>
            <a:ext cx="3962400" cy="78105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1198" name="Google Shape;1198;g3305f08e512_6_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062950" y="4868763"/>
            <a:ext cx="1774450" cy="993975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1199" name="Google Shape;1199;g3305f08e512_6_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923600" y="4868763"/>
            <a:ext cx="2114550" cy="993975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1200" name="Google Shape;1200;g3305f08e512_6_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5400000">
            <a:off x="11410825" y="4850200"/>
            <a:ext cx="16383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Google Shape;1201;g3305f08e512_6_1"/>
          <p:cNvPicPr preferRelativeResize="0"/>
          <p:nvPr/>
        </p:nvPicPr>
        <p:blipFill>
          <a:blip r:embed="rId1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21800" y="4651738"/>
            <a:ext cx="339090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g3305f08e512_6_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2421800" y="5228650"/>
            <a:ext cx="125560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g3305f08e512_6_1"/>
          <p:cNvPicPr preferRelativeResize="0"/>
          <p:nvPr/>
        </p:nvPicPr>
        <p:blipFill>
          <a:blip r:embed="rId1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77400" y="5228650"/>
            <a:ext cx="211455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g3305f08e512_6_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2434600" y="4033837"/>
            <a:ext cx="3390900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8A51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g3305f08e512_1_76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8275" y="2612575"/>
            <a:ext cx="15773399" cy="638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3305f08e512_1_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9800" y="876300"/>
            <a:ext cx="16700501" cy="8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3305f08e512_1_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" y="7874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248" name="Google Shape;248;g3305f08e512_1_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6600" y="6858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249" name="Google Shape;249;g3305f08e512_1_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3950" y="5842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250" name="Google Shape;250;g3305f08e512_1_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480000">
            <a:off x="-15849600" y="-685800"/>
            <a:ext cx="16700499" cy="8826501"/>
          </a:xfrm>
          <a:prstGeom prst="rect">
            <a:avLst/>
          </a:prstGeom>
          <a:noFill/>
          <a:ln>
            <a:noFill/>
          </a:ln>
          <a:effectLst>
            <a:outerShdw blurRad="1259140" dist="135701" dir="2220000">
              <a:srgbClr val="000000">
                <a:alpha val="15690"/>
              </a:srgbClr>
            </a:outerShdw>
          </a:effectLst>
        </p:spPr>
      </p:pic>
      <p:pic>
        <p:nvPicPr>
          <p:cNvPr id="251" name="Google Shape;251;g3305f08e512_1_76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400" y="876300"/>
            <a:ext cx="317500" cy="317500"/>
          </a:xfrm>
          <a:prstGeom prst="rect">
            <a:avLst/>
          </a:prstGeom>
          <a:noFill/>
          <a:ln>
            <a:noFill/>
          </a:ln>
          <a:effectLst>
            <a:outerShdw dist="32067" dir="9000000">
              <a:srgbClr val="000000">
                <a:alpha val="65880"/>
              </a:srgbClr>
            </a:outerShdw>
          </a:effectLst>
        </p:spPr>
      </p:pic>
      <p:pic>
        <p:nvPicPr>
          <p:cNvPr id="252" name="Google Shape;252;g3305f08e512_1_76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900" y="177800"/>
            <a:ext cx="1778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3305f08e512_1_76"/>
          <p:cNvPicPr preferRelativeResize="0"/>
          <p:nvPr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300" y="8534400"/>
            <a:ext cx="15239999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3305f08e512_1_76"/>
          <p:cNvSpPr txBox="1"/>
          <p:nvPr/>
        </p:nvSpPr>
        <p:spPr>
          <a:xfrm>
            <a:off x="13030200" y="8712200"/>
            <a:ext cx="35940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1800">
                <a:solidFill>
                  <a:srgbClr val="1C8A51"/>
                </a:solidFill>
              </a:rPr>
              <a:t>2</a:t>
            </a:r>
            <a:endParaRPr/>
          </a:p>
        </p:txBody>
      </p:sp>
      <p:pic>
        <p:nvPicPr>
          <p:cNvPr id="255" name="Google Shape;255;g3305f08e512_1_7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803400" y="1879600"/>
            <a:ext cx="20955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3305f08e512_1_76"/>
          <p:cNvSpPr txBox="1"/>
          <p:nvPr/>
        </p:nvSpPr>
        <p:spPr>
          <a:xfrm>
            <a:off x="2032000" y="1917700"/>
            <a:ext cx="16509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Chapter. 01</a:t>
            </a:r>
            <a:endParaRPr/>
          </a:p>
        </p:txBody>
      </p:sp>
      <p:sp>
        <p:nvSpPr>
          <p:cNvPr id="257" name="Google Shape;257;g3305f08e512_1_76"/>
          <p:cNvSpPr txBox="1"/>
          <p:nvPr/>
        </p:nvSpPr>
        <p:spPr>
          <a:xfrm>
            <a:off x="4203700" y="1725375"/>
            <a:ext cx="128913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7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북극 기후</a:t>
            </a:r>
            <a:endParaRPr sz="3000" b="1"/>
          </a:p>
        </p:txBody>
      </p:sp>
      <p:pic>
        <p:nvPicPr>
          <p:cNvPr id="258" name="Google Shape;258;g3305f08e512_1_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33488" y="2393950"/>
            <a:ext cx="9648825" cy="579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3305f08e512_1_76"/>
          <p:cNvSpPr txBox="1"/>
          <p:nvPr/>
        </p:nvSpPr>
        <p:spPr>
          <a:xfrm>
            <a:off x="11100600" y="2827400"/>
            <a:ext cx="5447400" cy="1292100"/>
          </a:xfrm>
          <a:prstGeom prst="rect">
            <a:avLst/>
          </a:prstGeom>
          <a:noFill/>
          <a:ln w="28575" cap="flat" cmpd="sng">
            <a:solidFill>
              <a:srgbClr val="1B84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1B844D"/>
                </a:solidFill>
                <a:latin typeface="Calibri"/>
                <a:ea typeface="Calibri"/>
                <a:cs typeface="Calibri"/>
                <a:sym typeface="Calibri"/>
              </a:rPr>
              <a:t>북극의 온도는 1940년부터 꾸준히 증가를 하고있습니다.</a:t>
            </a:r>
            <a:endParaRPr sz="3200">
              <a:solidFill>
                <a:srgbClr val="1B84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" name="Google Shape;260;g3305f08e512_1_76"/>
          <p:cNvPicPr preferRelativeResize="0"/>
          <p:nvPr/>
        </p:nvPicPr>
        <p:blipFill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7225" y="4484025"/>
            <a:ext cx="9379598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3305f08e512_1_76"/>
          <p:cNvPicPr preferRelativeResize="0"/>
          <p:nvPr/>
        </p:nvPicPr>
        <p:blipFill>
          <a:blip r:embed="rId1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80375" y="4829025"/>
            <a:ext cx="4037500" cy="25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3305f08e512_1_76"/>
          <p:cNvPicPr preferRelativeResize="0"/>
          <p:nvPr/>
        </p:nvPicPr>
        <p:blipFill>
          <a:blip r:embed="rId1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4825" y="5210025"/>
            <a:ext cx="1088725" cy="25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8A51"/>
        </a:solidFill>
        <a:effectLst/>
      </p:bgPr>
    </p:bg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9" name="Google Shape;1209;g3305f08e512_6_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876300"/>
            <a:ext cx="16700501" cy="8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g3305f08e512_6_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900" y="7874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1211" name="Google Shape;1211;g3305f08e512_6_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600" y="6858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1212" name="Google Shape;1212;g3305f08e512_6_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" y="5842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1213" name="Google Shape;1213;g3305f08e512_6_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80000">
            <a:off x="-15849600" y="-685800"/>
            <a:ext cx="16700499" cy="8826501"/>
          </a:xfrm>
          <a:prstGeom prst="rect">
            <a:avLst/>
          </a:prstGeom>
          <a:noFill/>
          <a:ln>
            <a:noFill/>
          </a:ln>
          <a:effectLst>
            <a:outerShdw blurRad="1259140" dist="135701" dir="2220000">
              <a:srgbClr val="000000">
                <a:alpha val="15690"/>
              </a:srgbClr>
            </a:outerShdw>
          </a:effectLst>
        </p:spPr>
      </p:pic>
      <p:pic>
        <p:nvPicPr>
          <p:cNvPr id="1214" name="Google Shape;1214;g3305f08e512_6_18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400" y="876300"/>
            <a:ext cx="317500" cy="317500"/>
          </a:xfrm>
          <a:prstGeom prst="rect">
            <a:avLst/>
          </a:prstGeom>
          <a:noFill/>
          <a:ln>
            <a:noFill/>
          </a:ln>
          <a:effectLst>
            <a:outerShdw dist="32067" dir="9000000">
              <a:srgbClr val="000000">
                <a:alpha val="65880"/>
              </a:srgbClr>
            </a:outerShdw>
          </a:effectLst>
        </p:spPr>
      </p:pic>
      <p:pic>
        <p:nvPicPr>
          <p:cNvPr id="1215" name="Google Shape;1215;g3305f08e512_6_18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900" y="177800"/>
            <a:ext cx="1778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g3305f08e512_6_18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300" y="8534400"/>
            <a:ext cx="15239999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7" name="Google Shape;1217;g3305f08e512_6_18"/>
          <p:cNvSpPr txBox="1"/>
          <p:nvPr/>
        </p:nvSpPr>
        <p:spPr>
          <a:xfrm>
            <a:off x="13030200" y="8712200"/>
            <a:ext cx="35940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1800">
                <a:solidFill>
                  <a:srgbClr val="1C8A51"/>
                </a:solidFill>
              </a:rPr>
              <a:t>5</a:t>
            </a:r>
            <a:endParaRPr/>
          </a:p>
        </p:txBody>
      </p:sp>
      <p:pic>
        <p:nvPicPr>
          <p:cNvPr id="1218" name="Google Shape;1218;g3305f08e512_6_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03400" y="1651000"/>
            <a:ext cx="20955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g3305f08e512_6_18"/>
          <p:cNvSpPr txBox="1"/>
          <p:nvPr/>
        </p:nvSpPr>
        <p:spPr>
          <a:xfrm>
            <a:off x="2032000" y="1689100"/>
            <a:ext cx="16509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FFFFFF"/>
                </a:solidFill>
              </a:rPr>
              <a:t>마무리하며</a:t>
            </a:r>
            <a:endParaRPr/>
          </a:p>
        </p:txBody>
      </p:sp>
      <p:pic>
        <p:nvPicPr>
          <p:cNvPr id="1220" name="Google Shape;1220;g3305f08e512_6_18"/>
          <p:cNvPicPr preferRelativeResize="0"/>
          <p:nvPr/>
        </p:nvPicPr>
        <p:blipFill rotWithShape="1">
          <a:blip r:embed="rId8">
            <a:alphaModFix amt="19000"/>
          </a:blip>
          <a:srcRect/>
          <a:stretch/>
        </p:blipFill>
        <p:spPr>
          <a:xfrm>
            <a:off x="1803413" y="2229575"/>
            <a:ext cx="14277675" cy="618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1" name="Google Shape;1221;g3305f08e512_6_18"/>
          <p:cNvSpPr txBox="1"/>
          <p:nvPr/>
        </p:nvSpPr>
        <p:spPr>
          <a:xfrm>
            <a:off x="2098488" y="3027575"/>
            <a:ext cx="13687500" cy="57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marR="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7C48"/>
              </a:buClr>
              <a:buSzPts val="2500"/>
              <a:buFont typeface="Calibri"/>
              <a:buAutoNum type="arabicPeriod"/>
            </a:pPr>
            <a:r>
              <a:rPr lang="ko-KR" sz="2200" b="1">
                <a:solidFill>
                  <a:srgbClr val="197C48"/>
                </a:solidFill>
                <a:latin typeface="Calibri"/>
                <a:ea typeface="Calibri"/>
                <a:cs typeface="Calibri"/>
                <a:sym typeface="Calibri"/>
              </a:rPr>
              <a:t>National Aeronautics and Space Administration [NASA].</a:t>
            </a:r>
            <a:r>
              <a:rPr lang="ko-KR" sz="2200">
                <a:solidFill>
                  <a:srgbClr val="197C48"/>
                </a:solidFill>
                <a:latin typeface="Calibri"/>
                <a:ea typeface="Calibri"/>
                <a:cs typeface="Calibri"/>
                <a:sym typeface="Calibri"/>
              </a:rPr>
              <a:t> (2023, September 15). </a:t>
            </a:r>
            <a:r>
              <a:rPr lang="ko-KR" sz="2200" i="1">
                <a:solidFill>
                  <a:srgbClr val="197C48"/>
                </a:solidFill>
                <a:latin typeface="Calibri"/>
                <a:ea typeface="Calibri"/>
                <a:cs typeface="Calibri"/>
                <a:sym typeface="Calibri"/>
              </a:rPr>
              <a:t>NASA explores Earth's changing ice</a:t>
            </a:r>
            <a:r>
              <a:rPr lang="ko-KR" sz="2200">
                <a:solidFill>
                  <a:srgbClr val="197C48"/>
                </a:solidFill>
                <a:latin typeface="Calibri"/>
                <a:ea typeface="Calibri"/>
                <a:cs typeface="Calibri"/>
                <a:sym typeface="Calibri"/>
              </a:rPr>
              <a:t> [Video]. YouTube. </a:t>
            </a:r>
            <a:endParaRPr sz="2500" b="1">
              <a:solidFill>
                <a:srgbClr val="197C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7C48"/>
              </a:buClr>
              <a:buSzPts val="2500"/>
              <a:buFont typeface="Calibri"/>
              <a:buAutoNum type="arabicPeriod"/>
            </a:pPr>
            <a:r>
              <a:rPr lang="ko-KR" sz="2200" b="1">
                <a:solidFill>
                  <a:srgbClr val="197C48"/>
                </a:solidFill>
                <a:latin typeface="Calibri"/>
                <a:ea typeface="Calibri"/>
                <a:cs typeface="Calibri"/>
                <a:sym typeface="Calibri"/>
              </a:rPr>
              <a:t>기상미.</a:t>
            </a:r>
            <a:r>
              <a:rPr lang="ko-KR" sz="2200">
                <a:solidFill>
                  <a:srgbClr val="197C48"/>
                </a:solidFill>
                <a:latin typeface="Calibri"/>
                <a:ea typeface="Calibri"/>
                <a:cs typeface="Calibri"/>
                <a:sym typeface="Calibri"/>
              </a:rPr>
              <a:t> (2023, June 21). </a:t>
            </a:r>
            <a:r>
              <a:rPr lang="ko-KR" sz="2200" i="1">
                <a:solidFill>
                  <a:srgbClr val="197C48"/>
                </a:solidFill>
                <a:latin typeface="Calibri"/>
                <a:ea typeface="Calibri"/>
                <a:cs typeface="Calibri"/>
                <a:sym typeface="Calibri"/>
              </a:rPr>
              <a:t>북극 해빙 감소, 기후 변화 가속화</a:t>
            </a:r>
            <a:r>
              <a:rPr lang="ko-KR" sz="2200">
                <a:solidFill>
                  <a:srgbClr val="197C48"/>
                </a:solidFill>
                <a:latin typeface="Calibri"/>
                <a:ea typeface="Calibri"/>
                <a:cs typeface="Calibri"/>
                <a:sym typeface="Calibri"/>
              </a:rPr>
              <a:t>. 사이언스타임즈.</a:t>
            </a:r>
            <a:endParaRPr sz="2500" b="1">
              <a:solidFill>
                <a:srgbClr val="197C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7C48"/>
              </a:buClr>
              <a:buSzPts val="2500"/>
              <a:buFont typeface="Calibri"/>
              <a:buAutoNum type="arabicPeriod"/>
            </a:pPr>
            <a:r>
              <a:rPr lang="ko-KR" sz="2200" b="1">
                <a:solidFill>
                  <a:srgbClr val="197C48"/>
                </a:solidFill>
                <a:latin typeface="Calibri"/>
                <a:ea typeface="Calibri"/>
                <a:cs typeface="Calibri"/>
                <a:sym typeface="Calibri"/>
              </a:rPr>
              <a:t>KBS.</a:t>
            </a:r>
            <a:r>
              <a:rPr lang="ko-KR" sz="2200">
                <a:solidFill>
                  <a:srgbClr val="197C48"/>
                </a:solidFill>
                <a:latin typeface="Calibri"/>
                <a:ea typeface="Calibri"/>
                <a:cs typeface="Calibri"/>
                <a:sym typeface="Calibri"/>
              </a:rPr>
              <a:t> (2024, January 17). </a:t>
            </a:r>
            <a:r>
              <a:rPr lang="ko-KR" sz="2200" i="1">
                <a:solidFill>
                  <a:srgbClr val="197C48"/>
                </a:solidFill>
                <a:latin typeface="Calibri"/>
                <a:ea typeface="Calibri"/>
                <a:cs typeface="Calibri"/>
                <a:sym typeface="Calibri"/>
              </a:rPr>
              <a:t>남극 빙하 붕괴 가속…“서울 2배 면적 사라져”</a:t>
            </a:r>
            <a:r>
              <a:rPr lang="ko-KR" sz="2200">
                <a:solidFill>
                  <a:srgbClr val="197C48"/>
                </a:solidFill>
                <a:latin typeface="Calibri"/>
                <a:ea typeface="Calibri"/>
                <a:cs typeface="Calibri"/>
                <a:sym typeface="Calibri"/>
              </a:rPr>
              <a:t> [Webpage]. KBS 뉴스.</a:t>
            </a:r>
            <a:endParaRPr sz="2500" b="1">
              <a:solidFill>
                <a:srgbClr val="197C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7C48"/>
              </a:buClr>
              <a:buSzPts val="2200"/>
              <a:buFont typeface="Calibri"/>
              <a:buAutoNum type="arabicPeriod"/>
            </a:pPr>
            <a:r>
              <a:rPr lang="ko-KR" sz="2200" b="1">
                <a:solidFill>
                  <a:srgbClr val="197C48"/>
                </a:solidFill>
                <a:latin typeface="Calibri"/>
                <a:ea typeface="Calibri"/>
                <a:cs typeface="Calibri"/>
                <a:sym typeface="Calibri"/>
              </a:rPr>
              <a:t>국립기상위성센터</a:t>
            </a:r>
            <a:r>
              <a:rPr lang="ko-KR" sz="2200">
                <a:solidFill>
                  <a:srgbClr val="197C48"/>
                </a:solidFill>
                <a:latin typeface="Calibri"/>
                <a:ea typeface="Calibri"/>
                <a:cs typeface="Calibri"/>
                <a:sym typeface="Calibri"/>
              </a:rPr>
              <a:t>. (n.d.). </a:t>
            </a:r>
            <a:r>
              <a:rPr lang="ko-KR" sz="2200" i="1">
                <a:solidFill>
                  <a:srgbClr val="197C48"/>
                </a:solidFill>
                <a:latin typeface="Calibri"/>
                <a:ea typeface="Calibri"/>
                <a:cs typeface="Calibri"/>
                <a:sym typeface="Calibri"/>
              </a:rPr>
              <a:t>온실가스 관측</a:t>
            </a:r>
            <a:r>
              <a:rPr lang="ko-KR" sz="2200">
                <a:solidFill>
                  <a:srgbClr val="197C48"/>
                </a:solidFill>
                <a:latin typeface="Calibri"/>
                <a:ea typeface="Calibri"/>
                <a:cs typeface="Calibri"/>
                <a:sym typeface="Calibri"/>
              </a:rPr>
              <a:t> [Website]. 기상청. Retrieved February 10, 202</a:t>
            </a:r>
            <a:endParaRPr sz="2200">
              <a:solidFill>
                <a:srgbClr val="197C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7C48"/>
              </a:buClr>
              <a:buSzPts val="2100"/>
              <a:buFont typeface="Calibri"/>
              <a:buAutoNum type="arabicPeriod"/>
            </a:pPr>
            <a:r>
              <a:rPr lang="ko-KR" sz="2200" b="1">
                <a:solidFill>
                  <a:srgbClr val="197C48"/>
                </a:solidFill>
                <a:latin typeface="Calibri"/>
                <a:ea typeface="Calibri"/>
                <a:cs typeface="Calibri"/>
                <a:sym typeface="Calibri"/>
              </a:rPr>
              <a:t>News1</a:t>
            </a:r>
            <a:r>
              <a:rPr lang="ko-KR" sz="2200">
                <a:solidFill>
                  <a:srgbClr val="197C48"/>
                </a:solidFill>
                <a:latin typeface="Calibri"/>
                <a:ea typeface="Calibri"/>
                <a:cs typeface="Calibri"/>
                <a:sym typeface="Calibri"/>
              </a:rPr>
              <a:t>. (2024). </a:t>
            </a:r>
            <a:r>
              <a:rPr lang="ko-KR" sz="2200" i="1">
                <a:solidFill>
                  <a:srgbClr val="197C48"/>
                </a:solidFill>
                <a:latin typeface="Calibri"/>
                <a:ea typeface="Calibri"/>
                <a:cs typeface="Calibri"/>
                <a:sym typeface="Calibri"/>
              </a:rPr>
              <a:t>지난 40년간 한국 평균기온 3.6℃ 상승…기후변화 심화</a:t>
            </a:r>
            <a:r>
              <a:rPr lang="ko-KR" sz="2200">
                <a:solidFill>
                  <a:srgbClr val="197C48"/>
                </a:solidFill>
                <a:latin typeface="Calibri"/>
                <a:ea typeface="Calibri"/>
                <a:cs typeface="Calibri"/>
                <a:sym typeface="Calibri"/>
              </a:rPr>
              <a:t> [News article]. Retrieved February 10, 2025</a:t>
            </a:r>
            <a:endParaRPr sz="3600" b="1">
              <a:solidFill>
                <a:srgbClr val="197C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7C48"/>
              </a:buClr>
              <a:buSzPts val="2200"/>
              <a:buFont typeface="Calibri"/>
              <a:buAutoNum type="arabicPeriod"/>
            </a:pPr>
            <a:r>
              <a:rPr lang="ko-KR" sz="2200" b="1">
                <a:solidFill>
                  <a:srgbClr val="197C48"/>
                </a:solidFill>
                <a:latin typeface="Calibri"/>
                <a:ea typeface="Calibri"/>
                <a:cs typeface="Calibri"/>
                <a:sym typeface="Calibri"/>
              </a:rPr>
              <a:t>경향신문.</a:t>
            </a:r>
            <a:r>
              <a:rPr lang="ko-KR" sz="2200">
                <a:solidFill>
                  <a:srgbClr val="197C48"/>
                </a:solidFill>
                <a:latin typeface="Calibri"/>
                <a:ea typeface="Calibri"/>
                <a:cs typeface="Calibri"/>
                <a:sym typeface="Calibri"/>
              </a:rPr>
              <a:t> (2021). </a:t>
            </a:r>
            <a:r>
              <a:rPr lang="ko-KR" sz="2200" i="1">
                <a:solidFill>
                  <a:srgbClr val="197C48"/>
                </a:solidFill>
                <a:latin typeface="Calibri"/>
                <a:ea typeface="Calibri"/>
                <a:cs typeface="Calibri"/>
                <a:sym typeface="Calibri"/>
              </a:rPr>
              <a:t>2050년, 해수면 상승과 그 영향</a:t>
            </a:r>
            <a:r>
              <a:rPr lang="ko-KR" sz="2200">
                <a:solidFill>
                  <a:srgbClr val="197C48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200">
              <a:solidFill>
                <a:srgbClr val="197C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7C48"/>
              </a:buClr>
              <a:buSzPts val="2200"/>
              <a:buFont typeface="Calibri"/>
              <a:buAutoNum type="arabicPeriod"/>
            </a:pPr>
            <a:r>
              <a:rPr lang="ko-KR" sz="2200" b="1">
                <a:solidFill>
                  <a:srgbClr val="197C48"/>
                </a:solidFill>
                <a:latin typeface="Calibri"/>
                <a:ea typeface="Calibri"/>
                <a:cs typeface="Calibri"/>
                <a:sym typeface="Calibri"/>
              </a:rPr>
              <a:t>시사IN</a:t>
            </a:r>
            <a:r>
              <a:rPr lang="ko-KR" sz="2200">
                <a:solidFill>
                  <a:srgbClr val="197C48"/>
                </a:solidFill>
                <a:latin typeface="Calibri"/>
                <a:ea typeface="Calibri"/>
                <a:cs typeface="Calibri"/>
                <a:sym typeface="Calibri"/>
              </a:rPr>
              <a:t>. (2023). </a:t>
            </a:r>
            <a:r>
              <a:rPr lang="ko-KR" sz="2200" i="1">
                <a:solidFill>
                  <a:srgbClr val="197C48"/>
                </a:solidFill>
                <a:latin typeface="Calibri"/>
                <a:ea typeface="Calibri"/>
                <a:cs typeface="Calibri"/>
                <a:sym typeface="Calibri"/>
              </a:rPr>
              <a:t>해수면 상승으로 인한 영향</a:t>
            </a:r>
            <a:r>
              <a:rPr lang="ko-KR" sz="2200">
                <a:solidFill>
                  <a:srgbClr val="197C48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200">
              <a:solidFill>
                <a:srgbClr val="197C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7C48"/>
              </a:buClr>
              <a:buSzPts val="2200"/>
              <a:buFont typeface="Calibri"/>
              <a:buAutoNum type="arabicPeriod"/>
            </a:pPr>
            <a:r>
              <a:rPr lang="ko-KR" sz="2200" b="1">
                <a:solidFill>
                  <a:srgbClr val="197C48"/>
                </a:solidFill>
                <a:latin typeface="Calibri"/>
                <a:ea typeface="Calibri"/>
                <a:cs typeface="Calibri"/>
                <a:sym typeface="Calibri"/>
              </a:rPr>
              <a:t>연합뉴스</a:t>
            </a:r>
            <a:r>
              <a:rPr lang="ko-KR" sz="2200">
                <a:solidFill>
                  <a:srgbClr val="197C48"/>
                </a:solidFill>
                <a:latin typeface="Calibri"/>
                <a:ea typeface="Calibri"/>
                <a:cs typeface="Calibri"/>
                <a:sym typeface="Calibri"/>
              </a:rPr>
              <a:t>. (2015). </a:t>
            </a:r>
            <a:r>
              <a:rPr lang="ko-KR" sz="2200" i="1">
                <a:solidFill>
                  <a:srgbClr val="197C48"/>
                </a:solidFill>
                <a:latin typeface="Calibri"/>
                <a:ea typeface="Calibri"/>
                <a:cs typeface="Calibri"/>
                <a:sym typeface="Calibri"/>
              </a:rPr>
              <a:t>2050년, 해수면 상승이 초래할 재난 시나리오</a:t>
            </a:r>
            <a:r>
              <a:rPr lang="ko-KR" sz="2200">
                <a:solidFill>
                  <a:srgbClr val="197C48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200">
              <a:solidFill>
                <a:srgbClr val="197C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7C48"/>
              </a:buClr>
              <a:buSzPts val="2200"/>
              <a:buFont typeface="Calibri"/>
              <a:buAutoNum type="arabicPeriod"/>
            </a:pPr>
            <a:r>
              <a:rPr lang="ko-KR" sz="2200" b="1">
                <a:solidFill>
                  <a:srgbClr val="197C48"/>
                </a:solidFill>
                <a:latin typeface="Calibri"/>
                <a:ea typeface="Calibri"/>
                <a:cs typeface="Calibri"/>
                <a:sym typeface="Calibri"/>
              </a:rPr>
              <a:t>해양수산부</a:t>
            </a:r>
            <a:r>
              <a:rPr lang="ko-KR" sz="2200">
                <a:solidFill>
                  <a:srgbClr val="197C48"/>
                </a:solidFill>
                <a:latin typeface="Calibri"/>
                <a:ea typeface="Calibri"/>
                <a:cs typeface="Calibri"/>
                <a:sym typeface="Calibri"/>
              </a:rPr>
              <a:t>. (2023). *2023년 연안침식 실태조사: 종합보고서*. 해양수산부. </a:t>
            </a:r>
            <a:endParaRPr sz="2200">
              <a:solidFill>
                <a:srgbClr val="197C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7C48"/>
              </a:buClr>
              <a:buSzPts val="2200"/>
              <a:buFont typeface="Calibri"/>
              <a:buAutoNum type="arabicPeriod"/>
            </a:pPr>
            <a:r>
              <a:rPr lang="ko-KR" sz="2200" b="1">
                <a:solidFill>
                  <a:srgbClr val="197C48"/>
                </a:solidFill>
                <a:latin typeface="Calibri"/>
                <a:ea typeface="Calibri"/>
                <a:cs typeface="Calibri"/>
                <a:sym typeface="Calibri"/>
              </a:rPr>
              <a:t>오마이뉴스</a:t>
            </a:r>
            <a:r>
              <a:rPr lang="ko-KR" sz="2200">
                <a:solidFill>
                  <a:srgbClr val="197C48"/>
                </a:solidFill>
                <a:latin typeface="Calibri"/>
                <a:ea typeface="Calibri"/>
                <a:cs typeface="Calibri"/>
                <a:sym typeface="Calibri"/>
              </a:rPr>
              <a:t>. (2024). </a:t>
            </a:r>
            <a:r>
              <a:rPr lang="ko-KR" sz="2200" i="1">
                <a:solidFill>
                  <a:srgbClr val="197C48"/>
                </a:solidFill>
                <a:latin typeface="Calibri"/>
                <a:ea typeface="Calibri"/>
                <a:cs typeface="Calibri"/>
                <a:sym typeface="Calibri"/>
              </a:rPr>
              <a:t>기업 부담 가중시키는 환경 법안 쏟아진다.</a:t>
            </a:r>
            <a:r>
              <a:rPr lang="ko-KR" sz="2200">
                <a:solidFill>
                  <a:srgbClr val="197C48"/>
                </a:solidFill>
                <a:latin typeface="Calibri"/>
                <a:ea typeface="Calibri"/>
                <a:cs typeface="Calibri"/>
                <a:sym typeface="Calibri"/>
              </a:rPr>
              <a:t> 오마이뉴스</a:t>
            </a:r>
            <a:endParaRPr sz="2200">
              <a:solidFill>
                <a:srgbClr val="197C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7C48"/>
              </a:buClr>
              <a:buSzPts val="2200"/>
              <a:buFont typeface="Calibri"/>
              <a:buAutoNum type="arabicPeriod"/>
            </a:pPr>
            <a:r>
              <a:rPr lang="ko-KR" sz="2200" b="1">
                <a:solidFill>
                  <a:srgbClr val="197C48"/>
                </a:solidFill>
                <a:latin typeface="Calibri"/>
                <a:ea typeface="Calibri"/>
                <a:cs typeface="Calibri"/>
                <a:sym typeface="Calibri"/>
              </a:rPr>
              <a:t>대한민국 정책브리핑</a:t>
            </a:r>
            <a:r>
              <a:rPr lang="ko-KR" sz="2200">
                <a:solidFill>
                  <a:srgbClr val="197C48"/>
                </a:solidFill>
                <a:latin typeface="Calibri"/>
                <a:ea typeface="Calibri"/>
                <a:cs typeface="Calibri"/>
                <a:sym typeface="Calibri"/>
              </a:rPr>
              <a:t>. (2024). 정부 보조금 정책과 지원 방안. 대한민국 정책브리핑</a:t>
            </a:r>
            <a:endParaRPr sz="2200">
              <a:solidFill>
                <a:srgbClr val="197C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7C48"/>
              </a:buClr>
              <a:buSzPts val="2200"/>
              <a:buFont typeface="Calibri"/>
              <a:buAutoNum type="arabicPeriod"/>
            </a:pPr>
            <a:r>
              <a:rPr lang="ko-KR" sz="2200" b="1">
                <a:solidFill>
                  <a:srgbClr val="197C48"/>
                </a:solidFill>
                <a:latin typeface="Calibri"/>
                <a:ea typeface="Calibri"/>
                <a:cs typeface="Calibri"/>
                <a:sym typeface="Calibri"/>
              </a:rPr>
              <a:t>자본시장연구원</a:t>
            </a:r>
            <a:r>
              <a:rPr lang="ko-KR" sz="2200">
                <a:solidFill>
                  <a:srgbClr val="197C48"/>
                </a:solidFill>
                <a:latin typeface="Calibri"/>
                <a:ea typeface="Calibri"/>
                <a:cs typeface="Calibri"/>
                <a:sym typeface="Calibri"/>
              </a:rPr>
              <a:t>. (2023). 지속가능성 공시 의무화. 자본시장연구원. </a:t>
            </a:r>
            <a:endParaRPr sz="2200">
              <a:solidFill>
                <a:srgbClr val="197C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7C48"/>
              </a:buClr>
              <a:buSzPts val="2200"/>
              <a:buFont typeface="Calibri"/>
              <a:buAutoNum type="arabicPeriod"/>
            </a:pPr>
            <a:r>
              <a:rPr lang="ko-KR" sz="2200" b="1">
                <a:solidFill>
                  <a:srgbClr val="197C48"/>
                </a:solidFill>
                <a:latin typeface="Calibri"/>
                <a:ea typeface="Calibri"/>
                <a:cs typeface="Calibri"/>
                <a:sym typeface="Calibri"/>
              </a:rPr>
              <a:t>ESG 공시 기준과 대응 방안</a:t>
            </a:r>
            <a:r>
              <a:rPr lang="ko-KR" sz="2200">
                <a:solidFill>
                  <a:srgbClr val="197C48"/>
                </a:solidFill>
                <a:latin typeface="Calibri"/>
                <a:ea typeface="Calibri"/>
                <a:cs typeface="Calibri"/>
                <a:sym typeface="Calibri"/>
              </a:rPr>
              <a:t>. 네이버 블로그</a:t>
            </a:r>
            <a:endParaRPr sz="2200">
              <a:solidFill>
                <a:srgbClr val="197C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197C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2" name="Google Shape;1222;g3305f08e512_6_18"/>
          <p:cNvSpPr txBox="1"/>
          <p:nvPr/>
        </p:nvSpPr>
        <p:spPr>
          <a:xfrm>
            <a:off x="4203700" y="1496775"/>
            <a:ext cx="128913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7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조사자료 출처 </a:t>
            </a:r>
            <a:endParaRPr sz="3000" b="1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8A51"/>
        </a:solidFill>
        <a:effectLst/>
      </p:bgPr>
    </p:bg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7" name="Google Shape;1227;g3305f08e512_0_2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876300"/>
            <a:ext cx="16700501" cy="8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g3305f08e512_0_2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900" y="7874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1229" name="Google Shape;1229;g3305f08e512_0_2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600" y="6858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1230" name="Google Shape;1230;g3305f08e512_0_2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" y="5842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1231" name="Google Shape;1231;g3305f08e512_0_251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7600" y="927100"/>
            <a:ext cx="317500" cy="317500"/>
          </a:xfrm>
          <a:prstGeom prst="rect">
            <a:avLst/>
          </a:prstGeom>
          <a:noFill/>
          <a:ln>
            <a:noFill/>
          </a:ln>
          <a:effectLst>
            <a:outerShdw dist="32067" dir="9000000">
              <a:srgbClr val="000000">
                <a:alpha val="65880"/>
              </a:srgbClr>
            </a:outerShdw>
          </a:effectLst>
        </p:spPr>
      </p:pic>
      <p:pic>
        <p:nvPicPr>
          <p:cNvPr id="1232" name="Google Shape;1232;g3305f08e512_0_251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-2999999">
            <a:off x="850900" y="292100"/>
            <a:ext cx="177800" cy="10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Google Shape;1233;g3305f08e512_0_251"/>
          <p:cNvSpPr txBox="1"/>
          <p:nvPr/>
        </p:nvSpPr>
        <p:spPr>
          <a:xfrm>
            <a:off x="1828800" y="2590800"/>
            <a:ext cx="9232800" cy="25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7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800" b="0" i="0" u="none" strike="noStrike" cap="none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작은</a:t>
            </a:r>
            <a:r>
              <a:rPr lang="ko-KR" sz="78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7800" b="0" i="0" u="none" strike="noStrike" cap="none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실천으로</a:t>
            </a:r>
            <a:endParaRPr/>
          </a:p>
          <a:p>
            <a:pPr marL="0" marR="0" lvl="0" indent="0" algn="l" rtl="0">
              <a:lnSpc>
                <a:spcPct val="937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800" b="0" i="0" u="none" strike="noStrike" cap="none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건강한</a:t>
            </a:r>
            <a:r>
              <a:rPr lang="ko-KR" sz="78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7800" b="0" i="0" u="none" strike="noStrike" cap="none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지구</a:t>
            </a:r>
            <a:r>
              <a:rPr lang="ko-KR" sz="78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7800" b="0" i="0" u="none" strike="noStrike" cap="none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만들기</a:t>
            </a:r>
            <a:endParaRPr/>
          </a:p>
        </p:txBody>
      </p:sp>
      <p:sp>
        <p:nvSpPr>
          <p:cNvPr id="1234" name="Google Shape;1234;g3305f08e512_0_251"/>
          <p:cNvSpPr txBox="1"/>
          <p:nvPr/>
        </p:nvSpPr>
        <p:spPr>
          <a:xfrm>
            <a:off x="1828800" y="1816100"/>
            <a:ext cx="61341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7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7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/>
          </a:p>
        </p:txBody>
      </p:sp>
      <p:pic>
        <p:nvPicPr>
          <p:cNvPr id="1235" name="Google Shape;1235;g3305f08e512_0_251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0" y="8140700"/>
            <a:ext cx="14350999" cy="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g3305f08e512_0_25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986000" y="1257300"/>
            <a:ext cx="13335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Google Shape;1237;g3305f08e512_0_251"/>
          <p:cNvSpPr txBox="1"/>
          <p:nvPr/>
        </p:nvSpPr>
        <p:spPr>
          <a:xfrm>
            <a:off x="1828800" y="8382000"/>
            <a:ext cx="359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1C8A51"/>
                </a:solidFill>
              </a:rPr>
              <a:t>KDT 7기</a:t>
            </a:r>
            <a:endParaRPr sz="1500" b="1"/>
          </a:p>
        </p:txBody>
      </p:sp>
      <p:pic>
        <p:nvPicPr>
          <p:cNvPr id="1238" name="Google Shape;1238;g3305f08e512_0_25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658600" y="1905000"/>
            <a:ext cx="3746500" cy="378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g3305f08e512_0_251"/>
          <p:cNvPicPr preferRelativeResize="0"/>
          <p:nvPr/>
        </p:nvPicPr>
        <p:blipFill rotWithShape="1"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0" y="5765800"/>
            <a:ext cx="14350999" cy="197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g3305f08e512_0_25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350500" y="2235200"/>
            <a:ext cx="1320800" cy="7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g3305f08e512_0_251"/>
          <p:cNvSpPr txBox="1"/>
          <p:nvPr/>
        </p:nvSpPr>
        <p:spPr>
          <a:xfrm>
            <a:off x="2120800" y="6515050"/>
            <a:ext cx="29211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i="0" u="none" strike="noStrike" cap="none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김</a:t>
            </a:r>
            <a:r>
              <a:rPr lang="ko-KR" sz="3000" b="1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성익</a:t>
            </a:r>
            <a:endParaRPr sz="2200" b="1"/>
          </a:p>
        </p:txBody>
      </p:sp>
      <p:sp>
        <p:nvSpPr>
          <p:cNvPr id="1242" name="Google Shape;1242;g3305f08e512_0_251"/>
          <p:cNvSpPr txBox="1"/>
          <p:nvPr/>
        </p:nvSpPr>
        <p:spPr>
          <a:xfrm>
            <a:off x="9232850" y="6515050"/>
            <a:ext cx="29211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김영혜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" name="Google Shape;1243;g3305f08e512_0_251"/>
          <p:cNvSpPr txBox="1"/>
          <p:nvPr/>
        </p:nvSpPr>
        <p:spPr>
          <a:xfrm>
            <a:off x="12966650" y="6534100"/>
            <a:ext cx="29211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최수창</a:t>
            </a:r>
            <a:endParaRPr sz="2200" b="1"/>
          </a:p>
        </p:txBody>
      </p:sp>
      <p:pic>
        <p:nvPicPr>
          <p:cNvPr id="1244" name="Google Shape;1244;g3305f08e512_0_25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5400000">
            <a:off x="4445000" y="6731000"/>
            <a:ext cx="16383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Google Shape;1245;g3305f08e512_0_25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5400000">
            <a:off x="8064500" y="6731000"/>
            <a:ext cx="16383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g3305f08e512_0_25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5400000">
            <a:off x="11684000" y="6731000"/>
            <a:ext cx="16383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Google Shape;1247;g3305f08e512_0_251"/>
          <p:cNvSpPr txBox="1"/>
          <p:nvPr/>
        </p:nvSpPr>
        <p:spPr>
          <a:xfrm>
            <a:off x="5499050" y="6534100"/>
            <a:ext cx="29211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i="0" u="none" strike="noStrike" cap="none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김</a:t>
            </a:r>
            <a:r>
              <a:rPr lang="ko-KR" sz="3000" b="1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수연</a:t>
            </a:r>
            <a:endParaRPr sz="22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8A51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g3305f08e512_3_23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8275" y="2612575"/>
            <a:ext cx="15773399" cy="638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3305f08e512_3_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9800" y="876300"/>
            <a:ext cx="16700501" cy="8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3305f08e512_3_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" y="7874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270" name="Google Shape;270;g3305f08e512_3_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6600" y="6858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271" name="Google Shape;271;g3305f08e512_3_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4050" y="6858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272" name="Google Shape;272;g3305f08e512_3_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480000">
            <a:off x="-15849600" y="-685800"/>
            <a:ext cx="16700499" cy="8826501"/>
          </a:xfrm>
          <a:prstGeom prst="rect">
            <a:avLst/>
          </a:prstGeom>
          <a:noFill/>
          <a:ln>
            <a:noFill/>
          </a:ln>
          <a:effectLst>
            <a:outerShdw blurRad="1259140" dist="135701" dir="2220000">
              <a:srgbClr val="000000">
                <a:alpha val="15690"/>
              </a:srgbClr>
            </a:outerShdw>
          </a:effectLst>
        </p:spPr>
      </p:pic>
      <p:pic>
        <p:nvPicPr>
          <p:cNvPr id="273" name="Google Shape;273;g3305f08e512_3_23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400" y="876300"/>
            <a:ext cx="317500" cy="317500"/>
          </a:xfrm>
          <a:prstGeom prst="rect">
            <a:avLst/>
          </a:prstGeom>
          <a:noFill/>
          <a:ln>
            <a:noFill/>
          </a:ln>
          <a:effectLst>
            <a:outerShdw dist="32067" dir="9000000">
              <a:srgbClr val="000000">
                <a:alpha val="65880"/>
              </a:srgbClr>
            </a:outerShdw>
          </a:effectLst>
        </p:spPr>
      </p:pic>
      <p:pic>
        <p:nvPicPr>
          <p:cNvPr id="274" name="Google Shape;274;g3305f08e512_3_23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900" y="177800"/>
            <a:ext cx="1778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3305f08e512_3_23"/>
          <p:cNvPicPr preferRelativeResize="0"/>
          <p:nvPr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300" y="8534400"/>
            <a:ext cx="15239999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3305f08e512_3_23"/>
          <p:cNvSpPr txBox="1"/>
          <p:nvPr/>
        </p:nvSpPr>
        <p:spPr>
          <a:xfrm>
            <a:off x="13030200" y="8712200"/>
            <a:ext cx="35940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1800">
                <a:solidFill>
                  <a:srgbClr val="1C8A51"/>
                </a:solidFill>
              </a:rPr>
              <a:t>3</a:t>
            </a:r>
            <a:endParaRPr/>
          </a:p>
        </p:txBody>
      </p:sp>
      <p:pic>
        <p:nvPicPr>
          <p:cNvPr id="277" name="Google Shape;277;g3305f08e512_3_2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803400" y="1879600"/>
            <a:ext cx="20955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3305f08e512_3_23"/>
          <p:cNvSpPr txBox="1"/>
          <p:nvPr/>
        </p:nvSpPr>
        <p:spPr>
          <a:xfrm>
            <a:off x="2032000" y="1917700"/>
            <a:ext cx="16509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Chapter. 01</a:t>
            </a:r>
            <a:endParaRPr/>
          </a:p>
        </p:txBody>
      </p:sp>
      <p:sp>
        <p:nvSpPr>
          <p:cNvPr id="279" name="Google Shape;279;g3305f08e512_3_23"/>
          <p:cNvSpPr txBox="1"/>
          <p:nvPr/>
        </p:nvSpPr>
        <p:spPr>
          <a:xfrm>
            <a:off x="4203700" y="1725375"/>
            <a:ext cx="128913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78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/>
          </a:p>
        </p:txBody>
      </p:sp>
      <p:pic>
        <p:nvPicPr>
          <p:cNvPr id="280" name="Google Shape;280;g3305f08e512_3_23"/>
          <p:cNvPicPr preferRelativeResize="0"/>
          <p:nvPr/>
        </p:nvPicPr>
        <p:blipFill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9300" y="2420587"/>
            <a:ext cx="6208325" cy="543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3305f08e512_3_23"/>
          <p:cNvPicPr preferRelativeResize="0"/>
          <p:nvPr/>
        </p:nvPicPr>
        <p:blipFill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5425" y="1839922"/>
            <a:ext cx="7574550" cy="6501652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3305f08e512_3_23"/>
          <p:cNvSpPr/>
          <p:nvPr/>
        </p:nvSpPr>
        <p:spPr>
          <a:xfrm>
            <a:off x="8581300" y="4445150"/>
            <a:ext cx="887400" cy="91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g3305f08e512_3_23"/>
          <p:cNvSpPr txBox="1"/>
          <p:nvPr/>
        </p:nvSpPr>
        <p:spPr>
          <a:xfrm>
            <a:off x="4203700" y="1725375"/>
            <a:ext cx="128913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7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기후에 따른 북극 면적 감소</a:t>
            </a:r>
            <a:endParaRPr sz="30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8A51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g3305f08e512_3_1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8275" y="2612575"/>
            <a:ext cx="15773399" cy="638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3305f08e512_3_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9800" y="800100"/>
            <a:ext cx="16700501" cy="8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3305f08e512_3_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" y="7874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291" name="Google Shape;291;g3305f08e512_3_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6600" y="6858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292" name="Google Shape;292;g3305f08e512_3_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4050" y="6858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293" name="Google Shape;293;g3305f08e512_3_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480000">
            <a:off x="-15849600" y="-685800"/>
            <a:ext cx="16700499" cy="8826501"/>
          </a:xfrm>
          <a:prstGeom prst="rect">
            <a:avLst/>
          </a:prstGeom>
          <a:noFill/>
          <a:ln>
            <a:noFill/>
          </a:ln>
          <a:effectLst>
            <a:outerShdw blurRad="1259140" dist="135701" dir="2220000">
              <a:srgbClr val="000000">
                <a:alpha val="15690"/>
              </a:srgbClr>
            </a:outerShdw>
          </a:effectLst>
        </p:spPr>
      </p:pic>
      <p:pic>
        <p:nvPicPr>
          <p:cNvPr id="294" name="Google Shape;294;g3305f08e512_3_1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400" y="876300"/>
            <a:ext cx="317500" cy="317500"/>
          </a:xfrm>
          <a:prstGeom prst="rect">
            <a:avLst/>
          </a:prstGeom>
          <a:noFill/>
          <a:ln>
            <a:noFill/>
          </a:ln>
          <a:effectLst>
            <a:outerShdw dist="32067" dir="9000000">
              <a:srgbClr val="000000">
                <a:alpha val="65880"/>
              </a:srgbClr>
            </a:outerShdw>
          </a:effectLst>
        </p:spPr>
      </p:pic>
      <p:pic>
        <p:nvPicPr>
          <p:cNvPr id="295" name="Google Shape;295;g3305f08e512_3_1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900" y="177800"/>
            <a:ext cx="1778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3305f08e512_3_1"/>
          <p:cNvPicPr preferRelativeResize="0"/>
          <p:nvPr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300" y="8534400"/>
            <a:ext cx="15239999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3305f08e512_3_1"/>
          <p:cNvSpPr txBox="1"/>
          <p:nvPr/>
        </p:nvSpPr>
        <p:spPr>
          <a:xfrm>
            <a:off x="13030200" y="8712200"/>
            <a:ext cx="35940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1800">
                <a:solidFill>
                  <a:srgbClr val="1C8A51"/>
                </a:solidFill>
              </a:rPr>
              <a:t>4</a:t>
            </a:r>
            <a:endParaRPr/>
          </a:p>
        </p:txBody>
      </p:sp>
      <p:pic>
        <p:nvPicPr>
          <p:cNvPr id="298" name="Google Shape;298;g3305f08e512_3_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803400" y="1879600"/>
            <a:ext cx="20955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3305f08e512_3_1"/>
          <p:cNvSpPr txBox="1"/>
          <p:nvPr/>
        </p:nvSpPr>
        <p:spPr>
          <a:xfrm>
            <a:off x="2032000" y="1917700"/>
            <a:ext cx="16509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Chapter. 01</a:t>
            </a:r>
            <a:endParaRPr/>
          </a:p>
        </p:txBody>
      </p:sp>
      <p:sp>
        <p:nvSpPr>
          <p:cNvPr id="300" name="Google Shape;300;g3305f08e512_3_1"/>
          <p:cNvSpPr txBox="1"/>
          <p:nvPr/>
        </p:nvSpPr>
        <p:spPr>
          <a:xfrm>
            <a:off x="4203700" y="1725375"/>
            <a:ext cx="128913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7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남극 기후 </a:t>
            </a:r>
            <a:endParaRPr sz="3000" b="1"/>
          </a:p>
        </p:txBody>
      </p:sp>
      <p:pic>
        <p:nvPicPr>
          <p:cNvPr id="301" name="Google Shape;301;g3305f08e512_3_1"/>
          <p:cNvPicPr preferRelativeResize="0"/>
          <p:nvPr/>
        </p:nvPicPr>
        <p:blipFill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7870" y="2707832"/>
            <a:ext cx="9933876" cy="516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3305f08e512_3_1"/>
          <p:cNvPicPr preferRelativeResize="0"/>
          <p:nvPr/>
        </p:nvPicPr>
        <p:blipFill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1777" y="3848100"/>
            <a:ext cx="7273650" cy="43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3305f08e512_3_1"/>
          <p:cNvPicPr preferRelativeResize="0"/>
          <p:nvPr/>
        </p:nvPicPr>
        <p:blipFill>
          <a:blip r:embed="rId1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27775" y="4371825"/>
            <a:ext cx="4915776" cy="25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3305f08e512_3_1"/>
          <p:cNvSpPr txBox="1"/>
          <p:nvPr/>
        </p:nvSpPr>
        <p:spPr>
          <a:xfrm>
            <a:off x="11481600" y="2446400"/>
            <a:ext cx="5447400" cy="1292100"/>
          </a:xfrm>
          <a:prstGeom prst="rect">
            <a:avLst/>
          </a:prstGeom>
          <a:noFill/>
          <a:ln w="28575" cap="flat" cmpd="sng">
            <a:solidFill>
              <a:srgbClr val="1B84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1B844D"/>
                </a:solidFill>
                <a:latin typeface="Calibri"/>
                <a:ea typeface="Calibri"/>
                <a:cs typeface="Calibri"/>
                <a:sym typeface="Calibri"/>
              </a:rPr>
              <a:t>남극의 온도는 매년 오르고있습니다.</a:t>
            </a:r>
            <a:endParaRPr sz="3200">
              <a:solidFill>
                <a:srgbClr val="1B84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8A51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g3305f08e512_3_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876300"/>
            <a:ext cx="16700501" cy="8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3305f08e512_3_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900" y="7874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311" name="Google Shape;311;g3305f08e512_3_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600" y="6858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312" name="Google Shape;312;g3305f08e512_3_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" y="5842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313" name="Google Shape;313;g3305f08e512_3_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80000">
            <a:off x="-15849600" y="-685800"/>
            <a:ext cx="16700499" cy="8826501"/>
          </a:xfrm>
          <a:prstGeom prst="rect">
            <a:avLst/>
          </a:prstGeom>
          <a:noFill/>
          <a:ln>
            <a:noFill/>
          </a:ln>
          <a:effectLst>
            <a:outerShdw blurRad="1259140" dist="135701" dir="2220000">
              <a:srgbClr val="000000">
                <a:alpha val="15690"/>
              </a:srgbClr>
            </a:outerShdw>
          </a:effectLst>
        </p:spPr>
      </p:pic>
      <p:pic>
        <p:nvPicPr>
          <p:cNvPr id="314" name="Google Shape;314;g3305f08e512_3_76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400" y="876300"/>
            <a:ext cx="317500" cy="317500"/>
          </a:xfrm>
          <a:prstGeom prst="rect">
            <a:avLst/>
          </a:prstGeom>
          <a:noFill/>
          <a:ln>
            <a:noFill/>
          </a:ln>
          <a:effectLst>
            <a:outerShdw dist="32067" dir="9000000">
              <a:srgbClr val="000000">
                <a:alpha val="65880"/>
              </a:srgbClr>
            </a:outerShdw>
          </a:effectLst>
        </p:spPr>
      </p:pic>
      <p:pic>
        <p:nvPicPr>
          <p:cNvPr id="315" name="Google Shape;315;g3305f08e512_3_76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900" y="177800"/>
            <a:ext cx="1778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3305f08e512_3_76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300" y="8534400"/>
            <a:ext cx="15239999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3305f08e512_3_76"/>
          <p:cNvSpPr txBox="1"/>
          <p:nvPr/>
        </p:nvSpPr>
        <p:spPr>
          <a:xfrm>
            <a:off x="13030200" y="8712200"/>
            <a:ext cx="35940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1800">
                <a:solidFill>
                  <a:srgbClr val="1C8A51"/>
                </a:solidFill>
              </a:rPr>
              <a:t>5</a:t>
            </a:r>
            <a:endParaRPr/>
          </a:p>
        </p:txBody>
      </p:sp>
      <p:sp>
        <p:nvSpPr>
          <p:cNvPr id="318" name="Google Shape;318;g3305f08e512_3_76"/>
          <p:cNvSpPr txBox="1"/>
          <p:nvPr/>
        </p:nvSpPr>
        <p:spPr>
          <a:xfrm>
            <a:off x="1803400" y="3435350"/>
            <a:ext cx="65277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7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300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해빙면적이란?</a:t>
            </a:r>
            <a:endParaRPr/>
          </a:p>
        </p:txBody>
      </p:sp>
      <p:pic>
        <p:nvPicPr>
          <p:cNvPr id="319" name="Google Shape;319;g3305f08e512_3_7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03400" y="1879600"/>
            <a:ext cx="20955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3305f08e512_3_76"/>
          <p:cNvSpPr txBox="1"/>
          <p:nvPr/>
        </p:nvSpPr>
        <p:spPr>
          <a:xfrm>
            <a:off x="2032000" y="1917700"/>
            <a:ext cx="16509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Chapter. 0</a:t>
            </a:r>
            <a:r>
              <a:rPr lang="ko-KR" sz="2000">
                <a:solidFill>
                  <a:srgbClr val="FFFFFF"/>
                </a:solidFill>
              </a:rPr>
              <a:t>1</a:t>
            </a:r>
            <a:endParaRPr/>
          </a:p>
        </p:txBody>
      </p:sp>
      <p:pic>
        <p:nvPicPr>
          <p:cNvPr id="321" name="Google Shape;321;g3305f08e512_3_7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27200" y="6362727"/>
            <a:ext cx="14617701" cy="209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3305f08e512_3_76"/>
          <p:cNvSpPr txBox="1"/>
          <p:nvPr/>
        </p:nvSpPr>
        <p:spPr>
          <a:xfrm>
            <a:off x="2032000" y="7241525"/>
            <a:ext cx="105537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 b="1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해빙</a:t>
            </a:r>
            <a:r>
              <a:rPr lang="ko-KR" sz="3100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 : 빙하나 빙판이 녹아서 물로 변하는 현상</a:t>
            </a:r>
            <a:endParaRPr sz="3100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3100" b="1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해빙 면적</a:t>
            </a:r>
            <a:r>
              <a:rPr lang="ko-KR" sz="3100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 : 극지방에서 빙하또는 해빙이 차지하는 면적</a:t>
            </a:r>
            <a:endParaRPr sz="3100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00">
              <a:solidFill>
                <a:srgbClr val="1C8A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3" name="Google Shape;323;g3305f08e512_3_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331100" y="2189125"/>
            <a:ext cx="7960850" cy="38100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8A51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g3305f08e512_1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876300"/>
            <a:ext cx="16700501" cy="8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3305f08e512_1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900" y="7874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330" name="Google Shape;330;g3305f08e512_1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" y="660400"/>
            <a:ext cx="16700501" cy="8826500"/>
          </a:xfrm>
          <a:prstGeom prst="rect">
            <a:avLst/>
          </a:prstGeom>
          <a:noFill/>
          <a:ln>
            <a:noFill/>
          </a:ln>
          <a:effectLst>
            <a:outerShdw blurRad="1259140" dist="135701" dir="2700000">
              <a:srgbClr val="000000">
                <a:alpha val="15690"/>
              </a:srgbClr>
            </a:outerShdw>
          </a:effectLst>
        </p:spPr>
      </p:pic>
      <p:pic>
        <p:nvPicPr>
          <p:cNvPr id="331" name="Google Shape;331;g3305f08e512_1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80000">
            <a:off x="-15849600" y="-685800"/>
            <a:ext cx="16700499" cy="8826501"/>
          </a:xfrm>
          <a:prstGeom prst="rect">
            <a:avLst/>
          </a:prstGeom>
          <a:noFill/>
          <a:ln>
            <a:noFill/>
          </a:ln>
          <a:effectLst>
            <a:outerShdw blurRad="1259140" dist="135701" dir="2220000">
              <a:srgbClr val="000000">
                <a:alpha val="15690"/>
              </a:srgbClr>
            </a:outerShdw>
          </a:effectLst>
        </p:spPr>
      </p:pic>
      <p:pic>
        <p:nvPicPr>
          <p:cNvPr id="332" name="Google Shape;332;g3305f08e512_1_37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400" y="876300"/>
            <a:ext cx="317500" cy="317500"/>
          </a:xfrm>
          <a:prstGeom prst="rect">
            <a:avLst/>
          </a:prstGeom>
          <a:noFill/>
          <a:ln>
            <a:noFill/>
          </a:ln>
          <a:effectLst>
            <a:outerShdw dist="32067" dir="9000000">
              <a:srgbClr val="000000">
                <a:alpha val="65880"/>
              </a:srgbClr>
            </a:outerShdw>
          </a:effectLst>
        </p:spPr>
      </p:pic>
      <p:pic>
        <p:nvPicPr>
          <p:cNvPr id="333" name="Google Shape;333;g3305f08e512_1_37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900" y="177800"/>
            <a:ext cx="1778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3305f08e512_1_37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300" y="8534400"/>
            <a:ext cx="15239999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3305f08e512_1_37"/>
          <p:cNvSpPr txBox="1"/>
          <p:nvPr/>
        </p:nvSpPr>
        <p:spPr>
          <a:xfrm>
            <a:off x="13030200" y="8712200"/>
            <a:ext cx="35940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1C8A5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1800">
                <a:solidFill>
                  <a:srgbClr val="1C8A51"/>
                </a:solidFill>
              </a:rPr>
              <a:t>6</a:t>
            </a:r>
            <a:endParaRPr/>
          </a:p>
        </p:txBody>
      </p:sp>
      <p:pic>
        <p:nvPicPr>
          <p:cNvPr id="336" name="Google Shape;336;g3305f08e512_1_3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03400" y="1879600"/>
            <a:ext cx="20955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g3305f08e512_1_37"/>
          <p:cNvSpPr txBox="1"/>
          <p:nvPr/>
        </p:nvSpPr>
        <p:spPr>
          <a:xfrm>
            <a:off x="2032000" y="1917700"/>
            <a:ext cx="16509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Chapter. 01</a:t>
            </a:r>
            <a:endParaRPr/>
          </a:p>
        </p:txBody>
      </p:sp>
      <p:sp>
        <p:nvSpPr>
          <p:cNvPr id="338" name="Google Shape;338;g3305f08e512_1_37"/>
          <p:cNvSpPr txBox="1"/>
          <p:nvPr/>
        </p:nvSpPr>
        <p:spPr>
          <a:xfrm>
            <a:off x="4203700" y="1725375"/>
            <a:ext cx="128913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37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rgbClr val="1C8A51"/>
                </a:solidFill>
                <a:latin typeface="Calibri"/>
                <a:ea typeface="Calibri"/>
                <a:cs typeface="Calibri"/>
                <a:sym typeface="Calibri"/>
              </a:rPr>
              <a:t>북극 해빙면적 평균 (10^6 km²) </a:t>
            </a:r>
            <a:endParaRPr sz="3000" b="1"/>
          </a:p>
        </p:txBody>
      </p:sp>
      <p:pic>
        <p:nvPicPr>
          <p:cNvPr id="339" name="Google Shape;339;g3305f08e512_1_37"/>
          <p:cNvPicPr preferRelativeResize="0"/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4300" y="2668200"/>
            <a:ext cx="12423675" cy="5263126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3305f08e512_1_37"/>
          <p:cNvSpPr txBox="1"/>
          <p:nvPr/>
        </p:nvSpPr>
        <p:spPr>
          <a:xfrm>
            <a:off x="13613200" y="4344900"/>
            <a:ext cx="2967300" cy="1711500"/>
          </a:xfrm>
          <a:prstGeom prst="rect">
            <a:avLst/>
          </a:prstGeom>
          <a:noFill/>
          <a:ln w="28575" cap="flat" cmpd="sng">
            <a:solidFill>
              <a:srgbClr val="1B84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1B844D"/>
                </a:solidFill>
                <a:latin typeface="Calibri"/>
                <a:ea typeface="Calibri"/>
                <a:cs typeface="Calibri"/>
                <a:sym typeface="Calibri"/>
              </a:rPr>
              <a:t>북극 해빙면적 평균이 점차 감소하고있다.</a:t>
            </a:r>
            <a:endParaRPr sz="3200">
              <a:solidFill>
                <a:srgbClr val="1B84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1446</Words>
  <Application>Microsoft Office PowerPoint</Application>
  <PresentationFormat>사용자 지정</PresentationFormat>
  <Paragraphs>300</Paragraphs>
  <Slides>51</Slides>
  <Notes>51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51</vt:i4>
      </vt:variant>
    </vt:vector>
  </HeadingPairs>
  <TitlesOfParts>
    <vt:vector size="55" baseType="lpstr">
      <vt:lpstr>Arial</vt:lpstr>
      <vt:lpstr>Calibri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KDP-42</dc:creator>
  <cp:lastModifiedBy>김 성익</cp:lastModifiedBy>
  <cp:revision>1</cp:revision>
  <dcterms:created xsi:type="dcterms:W3CDTF">2006-08-16T00:00:00Z</dcterms:created>
  <dcterms:modified xsi:type="dcterms:W3CDTF">2025-04-20T07:16:10Z</dcterms:modified>
</cp:coreProperties>
</file>